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1" r:id="rId2"/>
    <p:sldMasterId id="2147483654" r:id="rId3"/>
  </p:sldMasterIdLst>
  <p:notesMasterIdLst>
    <p:notesMasterId r:id="rId59"/>
  </p:notesMasterIdLst>
  <p:sldIdLst>
    <p:sldId id="292" r:id="rId4"/>
    <p:sldId id="397" r:id="rId5"/>
    <p:sldId id="430" r:id="rId6"/>
    <p:sldId id="431" r:id="rId7"/>
    <p:sldId id="432" r:id="rId8"/>
    <p:sldId id="433" r:id="rId9"/>
    <p:sldId id="434" r:id="rId10"/>
    <p:sldId id="435" r:id="rId11"/>
    <p:sldId id="436" r:id="rId12"/>
    <p:sldId id="392" r:id="rId13"/>
    <p:sldId id="295" r:id="rId14"/>
    <p:sldId id="406" r:id="rId15"/>
    <p:sldId id="407" r:id="rId16"/>
    <p:sldId id="297" r:id="rId17"/>
    <p:sldId id="298" r:id="rId18"/>
    <p:sldId id="348" r:id="rId19"/>
    <p:sldId id="349" r:id="rId20"/>
    <p:sldId id="350" r:id="rId21"/>
    <p:sldId id="408" r:id="rId22"/>
    <p:sldId id="410" r:id="rId23"/>
    <p:sldId id="304" r:id="rId24"/>
    <p:sldId id="305" r:id="rId25"/>
    <p:sldId id="307" r:id="rId26"/>
    <p:sldId id="437" r:id="rId27"/>
    <p:sldId id="438" r:id="rId28"/>
    <p:sldId id="439" r:id="rId29"/>
    <p:sldId id="440" r:id="rId30"/>
    <p:sldId id="317" r:id="rId31"/>
    <p:sldId id="308" r:id="rId32"/>
    <p:sldId id="311" r:id="rId33"/>
    <p:sldId id="312" r:id="rId34"/>
    <p:sldId id="313" r:id="rId35"/>
    <p:sldId id="314" r:id="rId36"/>
    <p:sldId id="335" r:id="rId37"/>
    <p:sldId id="315" r:id="rId38"/>
    <p:sldId id="316" r:id="rId39"/>
    <p:sldId id="320" r:id="rId40"/>
    <p:sldId id="319" r:id="rId41"/>
    <p:sldId id="323" r:id="rId42"/>
    <p:sldId id="325" r:id="rId43"/>
    <p:sldId id="324" r:id="rId44"/>
    <p:sldId id="374" r:id="rId45"/>
    <p:sldId id="375" r:id="rId46"/>
    <p:sldId id="322" r:id="rId47"/>
    <p:sldId id="326" r:id="rId48"/>
    <p:sldId id="327" r:id="rId49"/>
    <p:sldId id="328" r:id="rId50"/>
    <p:sldId id="428" r:id="rId51"/>
    <p:sldId id="329" r:id="rId52"/>
    <p:sldId id="331" r:id="rId53"/>
    <p:sldId id="332" r:id="rId54"/>
    <p:sldId id="333" r:id="rId55"/>
    <p:sldId id="334" r:id="rId56"/>
    <p:sldId id="301" r:id="rId57"/>
    <p:sldId id="411" r:id="rId58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143704-E8F6-4FC0-A024-051DF6A7F4C2}" v="4" dt="2022-11-07T13:10:26.4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3"/>
    <p:restoredTop sz="89698" autoAdjust="0"/>
  </p:normalViewPr>
  <p:slideViewPr>
    <p:cSldViewPr snapToGrid="0" snapToObjects="1">
      <p:cViewPr varScale="1">
        <p:scale>
          <a:sx n="74" d="100"/>
          <a:sy n="74" d="100"/>
        </p:scale>
        <p:origin x="1085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microsoft.com/office/2016/11/relationships/changesInfo" Target="changesInfos/changesInfo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B BARRETO" userId="734048d45b8f99b5" providerId="LiveId" clId="{9B143704-E8F6-4FC0-A024-051DF6A7F4C2}"/>
    <pc:docChg chg="undo custSel addSld modSld">
      <pc:chgData name="ALEXANDRE B BARRETO" userId="734048d45b8f99b5" providerId="LiveId" clId="{9B143704-E8F6-4FC0-A024-051DF6A7F4C2}" dt="2022-11-07T13:12:43.006" v="304" actId="1076"/>
      <pc:docMkLst>
        <pc:docMk/>
      </pc:docMkLst>
      <pc:sldChg chg="addSp modSp add mod">
        <pc:chgData name="ALEXANDRE B BARRETO" userId="734048d45b8f99b5" providerId="LiveId" clId="{9B143704-E8F6-4FC0-A024-051DF6A7F4C2}" dt="2022-11-07T13:06:06.657" v="26" actId="403"/>
        <pc:sldMkLst>
          <pc:docMk/>
          <pc:sldMk cId="3813756666" sldId="437"/>
        </pc:sldMkLst>
        <pc:spChg chg="add mod">
          <ac:chgData name="ALEXANDRE B BARRETO" userId="734048d45b8f99b5" providerId="LiveId" clId="{9B143704-E8F6-4FC0-A024-051DF6A7F4C2}" dt="2022-11-07T13:05:52.256" v="4" actId="693"/>
          <ac:spMkLst>
            <pc:docMk/>
            <pc:sldMk cId="3813756666" sldId="437"/>
            <ac:spMk id="3" creationId="{45C0A246-C943-C75F-D4ED-9424C8A7CFFA}"/>
          </ac:spMkLst>
        </pc:spChg>
        <pc:spChg chg="add mod">
          <ac:chgData name="ALEXANDRE B BARRETO" userId="734048d45b8f99b5" providerId="LiveId" clId="{9B143704-E8F6-4FC0-A024-051DF6A7F4C2}" dt="2022-11-07T13:06:06.657" v="26" actId="403"/>
          <ac:spMkLst>
            <pc:docMk/>
            <pc:sldMk cId="3813756666" sldId="437"/>
            <ac:spMk id="5" creationId="{74508EA7-1A50-FAD5-66FE-A120778CD40F}"/>
          </ac:spMkLst>
        </pc:spChg>
      </pc:sldChg>
      <pc:sldChg chg="addSp modSp add mod">
        <pc:chgData name="ALEXANDRE B BARRETO" userId="734048d45b8f99b5" providerId="LiveId" clId="{9B143704-E8F6-4FC0-A024-051DF6A7F4C2}" dt="2022-11-07T13:09:00.387" v="149" actId="1076"/>
        <pc:sldMkLst>
          <pc:docMk/>
          <pc:sldMk cId="96825153" sldId="438"/>
        </pc:sldMkLst>
        <pc:spChg chg="mod">
          <ac:chgData name="ALEXANDRE B BARRETO" userId="734048d45b8f99b5" providerId="LiveId" clId="{9B143704-E8F6-4FC0-A024-051DF6A7F4C2}" dt="2022-11-07T13:08:53.595" v="146" actId="14100"/>
          <ac:spMkLst>
            <pc:docMk/>
            <pc:sldMk cId="96825153" sldId="438"/>
            <ac:spMk id="3" creationId="{45C0A246-C943-C75F-D4ED-9424C8A7CFFA}"/>
          </ac:spMkLst>
        </pc:spChg>
        <pc:spChg chg="mod">
          <ac:chgData name="ALEXANDRE B BARRETO" userId="734048d45b8f99b5" providerId="LiveId" clId="{9B143704-E8F6-4FC0-A024-051DF6A7F4C2}" dt="2022-11-07T13:06:27.016" v="36" actId="20577"/>
          <ac:spMkLst>
            <pc:docMk/>
            <pc:sldMk cId="96825153" sldId="438"/>
            <ac:spMk id="5" creationId="{74508EA7-1A50-FAD5-66FE-A120778CD40F}"/>
          </ac:spMkLst>
        </pc:spChg>
        <pc:spChg chg="add mod">
          <ac:chgData name="ALEXANDRE B BARRETO" userId="734048d45b8f99b5" providerId="LiveId" clId="{9B143704-E8F6-4FC0-A024-051DF6A7F4C2}" dt="2022-11-07T13:09:00.387" v="149" actId="1076"/>
          <ac:spMkLst>
            <pc:docMk/>
            <pc:sldMk cId="96825153" sldId="438"/>
            <ac:spMk id="6" creationId="{2BB0D531-9C77-114B-162F-BCC06112A934}"/>
          </ac:spMkLst>
        </pc:spChg>
      </pc:sldChg>
      <pc:sldChg chg="addSp modSp add mod">
        <pc:chgData name="ALEXANDRE B BARRETO" userId="734048d45b8f99b5" providerId="LiveId" clId="{9B143704-E8F6-4FC0-A024-051DF6A7F4C2}" dt="2022-11-07T13:10:59.583" v="247" actId="208"/>
        <pc:sldMkLst>
          <pc:docMk/>
          <pc:sldMk cId="2240144083" sldId="439"/>
        </pc:sldMkLst>
        <pc:spChg chg="mod">
          <ac:chgData name="ALEXANDRE B BARRETO" userId="734048d45b8f99b5" providerId="LiveId" clId="{9B143704-E8F6-4FC0-A024-051DF6A7F4C2}" dt="2022-11-07T13:10:22.095" v="233" actId="14100"/>
          <ac:spMkLst>
            <pc:docMk/>
            <pc:sldMk cId="2240144083" sldId="439"/>
            <ac:spMk id="3" creationId="{45C0A246-C943-C75F-D4ED-9424C8A7CFFA}"/>
          </ac:spMkLst>
        </pc:spChg>
        <pc:spChg chg="mod">
          <ac:chgData name="ALEXANDRE B BARRETO" userId="734048d45b8f99b5" providerId="LiveId" clId="{9B143704-E8F6-4FC0-A024-051DF6A7F4C2}" dt="2022-11-07T13:10:29.240" v="238" actId="1076"/>
          <ac:spMkLst>
            <pc:docMk/>
            <pc:sldMk cId="2240144083" sldId="439"/>
            <ac:spMk id="5" creationId="{74508EA7-1A50-FAD5-66FE-A120778CD40F}"/>
          </ac:spMkLst>
        </pc:spChg>
        <pc:spChg chg="mod">
          <ac:chgData name="ALEXANDRE B BARRETO" userId="734048d45b8f99b5" providerId="LiveId" clId="{9B143704-E8F6-4FC0-A024-051DF6A7F4C2}" dt="2022-11-07T13:10:59.583" v="247" actId="208"/>
          <ac:spMkLst>
            <pc:docMk/>
            <pc:sldMk cId="2240144083" sldId="439"/>
            <ac:spMk id="6" creationId="{2BB0D531-9C77-114B-162F-BCC06112A934}"/>
          </ac:spMkLst>
        </pc:spChg>
        <pc:picChg chg="mod">
          <ac:chgData name="ALEXANDRE B BARRETO" userId="734048d45b8f99b5" providerId="LiveId" clId="{9B143704-E8F6-4FC0-A024-051DF6A7F4C2}" dt="2022-11-07T13:10:26.476" v="236" actId="1076"/>
          <ac:picMkLst>
            <pc:docMk/>
            <pc:sldMk cId="2240144083" sldId="439"/>
            <ac:picMk id="11268" creationId="{543294AE-CEB8-455A-8E28-52BC95A319B4}"/>
          </ac:picMkLst>
        </pc:picChg>
        <pc:cxnChg chg="add mod">
          <ac:chgData name="ALEXANDRE B BARRETO" userId="734048d45b8f99b5" providerId="LiveId" clId="{9B143704-E8F6-4FC0-A024-051DF6A7F4C2}" dt="2022-11-07T13:10:55.638" v="246" actId="693"/>
          <ac:cxnSpMkLst>
            <pc:docMk/>
            <pc:sldMk cId="2240144083" sldId="439"/>
            <ac:cxnSpMk id="8" creationId="{EB4980C2-7D73-35EE-3938-A9B7FD2DED04}"/>
          </ac:cxnSpMkLst>
        </pc:cxnChg>
      </pc:sldChg>
      <pc:sldChg chg="modSp add mod">
        <pc:chgData name="ALEXANDRE B BARRETO" userId="734048d45b8f99b5" providerId="LiveId" clId="{9B143704-E8F6-4FC0-A024-051DF6A7F4C2}" dt="2022-11-07T13:12:43.006" v="304" actId="1076"/>
        <pc:sldMkLst>
          <pc:docMk/>
          <pc:sldMk cId="1239031997" sldId="440"/>
        </pc:sldMkLst>
        <pc:spChg chg="mod">
          <ac:chgData name="ALEXANDRE B BARRETO" userId="734048d45b8f99b5" providerId="LiveId" clId="{9B143704-E8F6-4FC0-A024-051DF6A7F4C2}" dt="2022-11-07T13:11:12.470" v="261" actId="20577"/>
          <ac:spMkLst>
            <pc:docMk/>
            <pc:sldMk cId="1239031997" sldId="440"/>
            <ac:spMk id="5" creationId="{74508EA7-1A50-FAD5-66FE-A120778CD40F}"/>
          </ac:spMkLst>
        </pc:spChg>
        <pc:spChg chg="mod">
          <ac:chgData name="ALEXANDRE B BARRETO" userId="734048d45b8f99b5" providerId="LiveId" clId="{9B143704-E8F6-4FC0-A024-051DF6A7F4C2}" dt="2022-11-07T13:12:43.006" v="304" actId="1076"/>
          <ac:spMkLst>
            <pc:docMk/>
            <pc:sldMk cId="1239031997" sldId="440"/>
            <ac:spMk id="6" creationId="{2BB0D531-9C77-114B-162F-BCC06112A934}"/>
          </ac:spMkLst>
        </pc:spChg>
        <pc:cxnChg chg="mod">
          <ac:chgData name="ALEXANDRE B BARRETO" userId="734048d45b8f99b5" providerId="LiveId" clId="{9B143704-E8F6-4FC0-A024-051DF6A7F4C2}" dt="2022-11-07T13:12:43.006" v="304" actId="1076"/>
          <ac:cxnSpMkLst>
            <pc:docMk/>
            <pc:sldMk cId="1239031997" sldId="440"/>
            <ac:cxnSpMk id="8" creationId="{EB4980C2-7D73-35EE-3938-A9B7FD2DED04}"/>
          </ac:cxnSpMkLst>
        </pc:cxnChg>
      </pc:sldChg>
    </pc:docChg>
  </pc:docChgLst>
  <pc:docChgLst>
    <pc:chgData name="ALEXANDRE B BARRETO" userId="734048d45b8f99b5" providerId="LiveId" clId="{00E2C88A-8906-44B6-A637-1BFDAB796DD5}"/>
    <pc:docChg chg="delSld">
      <pc:chgData name="ALEXANDRE B BARRETO" userId="734048d45b8f99b5" providerId="LiveId" clId="{00E2C88A-8906-44B6-A637-1BFDAB796DD5}" dt="2022-11-01T15:45:00.500" v="0" actId="47"/>
      <pc:docMkLst>
        <pc:docMk/>
      </pc:docMkLst>
      <pc:sldChg chg="del">
        <pc:chgData name="ALEXANDRE B BARRETO" userId="734048d45b8f99b5" providerId="LiveId" clId="{00E2C88A-8906-44B6-A637-1BFDAB796DD5}" dt="2022-11-01T15:45:00.500" v="0" actId="47"/>
        <pc:sldMkLst>
          <pc:docMk/>
          <pc:sldMk cId="3856422915" sldId="293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A4E257-A34D-4E91-9FB3-11BBD0595734}" type="doc">
      <dgm:prSet loTypeId="urn:microsoft.com/office/officeart/2005/8/layout/hList6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3A619D8-4AD9-4707-828F-0CEB0268032D}">
      <dgm:prSet phldrT="[Texto]"/>
      <dgm:spPr/>
      <dgm:t>
        <a:bodyPr/>
        <a:lstStyle/>
        <a:p>
          <a:r>
            <a:rPr lang="en-US" dirty="0"/>
            <a:t>Software Specification</a:t>
          </a:r>
        </a:p>
      </dgm:t>
    </dgm:pt>
    <dgm:pt modelId="{26AD6675-981E-4C79-8E91-1BCFDC103A97}" type="parTrans" cxnId="{E441FDE8-0836-4DC0-96F9-154836B81A8C}">
      <dgm:prSet/>
      <dgm:spPr/>
      <dgm:t>
        <a:bodyPr/>
        <a:lstStyle/>
        <a:p>
          <a:endParaRPr lang="en-US"/>
        </a:p>
      </dgm:t>
    </dgm:pt>
    <dgm:pt modelId="{AF712B36-9009-4774-9734-4A0F6D781A5D}" type="sibTrans" cxnId="{E441FDE8-0836-4DC0-96F9-154836B81A8C}">
      <dgm:prSet/>
      <dgm:spPr/>
      <dgm:t>
        <a:bodyPr/>
        <a:lstStyle/>
        <a:p>
          <a:endParaRPr lang="en-US"/>
        </a:p>
      </dgm:t>
    </dgm:pt>
    <dgm:pt modelId="{795D5847-E15D-42F2-BA99-8EE6CFE2F698}">
      <dgm:prSet phldrT="[Texto]"/>
      <dgm:spPr/>
      <dgm:t>
        <a:bodyPr/>
        <a:lstStyle/>
        <a:p>
          <a:r>
            <a:rPr lang="en-US" dirty="0"/>
            <a:t>Software Design &amp; Implementation</a:t>
          </a:r>
        </a:p>
      </dgm:t>
    </dgm:pt>
    <dgm:pt modelId="{80A91466-AAF8-4A8D-94BD-0786EF01A98F}" type="parTrans" cxnId="{A3BFD77C-FDD0-4DA2-9CF2-7739AD191F4A}">
      <dgm:prSet/>
      <dgm:spPr/>
      <dgm:t>
        <a:bodyPr/>
        <a:lstStyle/>
        <a:p>
          <a:endParaRPr lang="en-US"/>
        </a:p>
      </dgm:t>
    </dgm:pt>
    <dgm:pt modelId="{057192C0-D6A5-414E-B45B-26E668F27EB1}" type="sibTrans" cxnId="{A3BFD77C-FDD0-4DA2-9CF2-7739AD191F4A}">
      <dgm:prSet/>
      <dgm:spPr/>
      <dgm:t>
        <a:bodyPr/>
        <a:lstStyle/>
        <a:p>
          <a:endParaRPr lang="en-US"/>
        </a:p>
      </dgm:t>
    </dgm:pt>
    <dgm:pt modelId="{E199E981-FA6F-4425-B0A6-21C1AFA231C5}">
      <dgm:prSet phldrT="[Texto]"/>
      <dgm:spPr/>
      <dgm:t>
        <a:bodyPr/>
        <a:lstStyle/>
        <a:p>
          <a:r>
            <a:rPr lang="en-US" dirty="0"/>
            <a:t>Software Validation</a:t>
          </a:r>
        </a:p>
      </dgm:t>
    </dgm:pt>
    <dgm:pt modelId="{64EE651F-3980-4626-91EF-136C2F2AE358}" type="parTrans" cxnId="{1CF2077D-A5A3-4365-8C8E-0DAD5BA94278}">
      <dgm:prSet/>
      <dgm:spPr/>
      <dgm:t>
        <a:bodyPr/>
        <a:lstStyle/>
        <a:p>
          <a:endParaRPr lang="en-US"/>
        </a:p>
      </dgm:t>
    </dgm:pt>
    <dgm:pt modelId="{D8769279-FFA3-4E4C-A67A-D459351D6230}" type="sibTrans" cxnId="{1CF2077D-A5A3-4365-8C8E-0DAD5BA94278}">
      <dgm:prSet/>
      <dgm:spPr/>
      <dgm:t>
        <a:bodyPr/>
        <a:lstStyle/>
        <a:p>
          <a:endParaRPr lang="en-US"/>
        </a:p>
      </dgm:t>
    </dgm:pt>
    <dgm:pt modelId="{DC82E7AF-8055-4885-9B8D-17528027996F}">
      <dgm:prSet phldrT="[Texto]"/>
      <dgm:spPr/>
      <dgm:t>
        <a:bodyPr/>
        <a:lstStyle/>
        <a:p>
          <a:r>
            <a:rPr lang="en-US" dirty="0"/>
            <a:t>Software Evolution</a:t>
          </a:r>
        </a:p>
      </dgm:t>
    </dgm:pt>
    <dgm:pt modelId="{07C65BBA-389E-42B2-B1CE-10C17A695B53}" type="parTrans" cxnId="{5BE44BD1-D3C5-4DC6-97ED-FE1A62423F83}">
      <dgm:prSet/>
      <dgm:spPr/>
      <dgm:t>
        <a:bodyPr/>
        <a:lstStyle/>
        <a:p>
          <a:endParaRPr lang="en-US"/>
        </a:p>
      </dgm:t>
    </dgm:pt>
    <dgm:pt modelId="{85DB5AC2-809B-454F-812A-154684DE672B}" type="sibTrans" cxnId="{5BE44BD1-D3C5-4DC6-97ED-FE1A62423F83}">
      <dgm:prSet/>
      <dgm:spPr/>
      <dgm:t>
        <a:bodyPr/>
        <a:lstStyle/>
        <a:p>
          <a:endParaRPr lang="en-US"/>
        </a:p>
      </dgm:t>
    </dgm:pt>
    <dgm:pt modelId="{81D4D9F0-0123-49E6-8DD8-7CED1465742C}" type="pres">
      <dgm:prSet presAssocID="{60A4E257-A34D-4E91-9FB3-11BBD0595734}" presName="Name0" presStyleCnt="0">
        <dgm:presLayoutVars>
          <dgm:dir/>
          <dgm:resizeHandles val="exact"/>
        </dgm:presLayoutVars>
      </dgm:prSet>
      <dgm:spPr/>
    </dgm:pt>
    <dgm:pt modelId="{00962C42-9A84-4B77-BD15-E103E5E84110}" type="pres">
      <dgm:prSet presAssocID="{13A619D8-4AD9-4707-828F-0CEB0268032D}" presName="node" presStyleLbl="node1" presStyleIdx="0" presStyleCnt="4">
        <dgm:presLayoutVars>
          <dgm:bulletEnabled val="1"/>
        </dgm:presLayoutVars>
      </dgm:prSet>
      <dgm:spPr/>
    </dgm:pt>
    <dgm:pt modelId="{881E0BF6-B7BC-4A33-8BB4-B9D9548C9980}" type="pres">
      <dgm:prSet presAssocID="{AF712B36-9009-4774-9734-4A0F6D781A5D}" presName="sibTrans" presStyleCnt="0"/>
      <dgm:spPr/>
    </dgm:pt>
    <dgm:pt modelId="{7D0D266B-E317-4CA6-BF26-E54DD5526585}" type="pres">
      <dgm:prSet presAssocID="{795D5847-E15D-42F2-BA99-8EE6CFE2F698}" presName="node" presStyleLbl="node1" presStyleIdx="1" presStyleCnt="4">
        <dgm:presLayoutVars>
          <dgm:bulletEnabled val="1"/>
        </dgm:presLayoutVars>
      </dgm:prSet>
      <dgm:spPr/>
    </dgm:pt>
    <dgm:pt modelId="{F63BDCA7-43FD-4147-81EF-DD67DCD08B51}" type="pres">
      <dgm:prSet presAssocID="{057192C0-D6A5-414E-B45B-26E668F27EB1}" presName="sibTrans" presStyleCnt="0"/>
      <dgm:spPr/>
    </dgm:pt>
    <dgm:pt modelId="{4521A1F7-CACE-49A0-A6ED-F726A9ECBB9C}" type="pres">
      <dgm:prSet presAssocID="{E199E981-FA6F-4425-B0A6-21C1AFA231C5}" presName="node" presStyleLbl="node1" presStyleIdx="2" presStyleCnt="4">
        <dgm:presLayoutVars>
          <dgm:bulletEnabled val="1"/>
        </dgm:presLayoutVars>
      </dgm:prSet>
      <dgm:spPr/>
    </dgm:pt>
    <dgm:pt modelId="{17D1A078-3F4D-4FF4-8EAA-BE16667F9FC2}" type="pres">
      <dgm:prSet presAssocID="{D8769279-FFA3-4E4C-A67A-D459351D6230}" presName="sibTrans" presStyleCnt="0"/>
      <dgm:spPr/>
    </dgm:pt>
    <dgm:pt modelId="{B5546548-B948-4669-B442-27439D3E6710}" type="pres">
      <dgm:prSet presAssocID="{DC82E7AF-8055-4885-9B8D-17528027996F}" presName="node" presStyleLbl="node1" presStyleIdx="3" presStyleCnt="4">
        <dgm:presLayoutVars>
          <dgm:bulletEnabled val="1"/>
        </dgm:presLayoutVars>
      </dgm:prSet>
      <dgm:spPr/>
    </dgm:pt>
  </dgm:ptLst>
  <dgm:cxnLst>
    <dgm:cxn modelId="{D77C7712-7B94-4B44-AF2F-ED8D068CF45E}" type="presOf" srcId="{13A619D8-4AD9-4707-828F-0CEB0268032D}" destId="{00962C42-9A84-4B77-BD15-E103E5E84110}" srcOrd="0" destOrd="0" presId="urn:microsoft.com/office/officeart/2005/8/layout/hList6"/>
    <dgm:cxn modelId="{CDBA4A21-F285-4562-9997-8861E2415CBF}" type="presOf" srcId="{DC82E7AF-8055-4885-9B8D-17528027996F}" destId="{B5546548-B948-4669-B442-27439D3E6710}" srcOrd="0" destOrd="0" presId="urn:microsoft.com/office/officeart/2005/8/layout/hList6"/>
    <dgm:cxn modelId="{6FFA754C-8133-4253-85A6-C60C4C8F3EE6}" type="presOf" srcId="{795D5847-E15D-42F2-BA99-8EE6CFE2F698}" destId="{7D0D266B-E317-4CA6-BF26-E54DD5526585}" srcOrd="0" destOrd="0" presId="urn:microsoft.com/office/officeart/2005/8/layout/hList6"/>
    <dgm:cxn modelId="{A3BFD77C-FDD0-4DA2-9CF2-7739AD191F4A}" srcId="{60A4E257-A34D-4E91-9FB3-11BBD0595734}" destId="{795D5847-E15D-42F2-BA99-8EE6CFE2F698}" srcOrd="1" destOrd="0" parTransId="{80A91466-AAF8-4A8D-94BD-0786EF01A98F}" sibTransId="{057192C0-D6A5-414E-B45B-26E668F27EB1}"/>
    <dgm:cxn modelId="{1CF2077D-A5A3-4365-8C8E-0DAD5BA94278}" srcId="{60A4E257-A34D-4E91-9FB3-11BBD0595734}" destId="{E199E981-FA6F-4425-B0A6-21C1AFA231C5}" srcOrd="2" destOrd="0" parTransId="{64EE651F-3980-4626-91EF-136C2F2AE358}" sibTransId="{D8769279-FFA3-4E4C-A67A-D459351D6230}"/>
    <dgm:cxn modelId="{3D0C57AF-DB21-40AD-BEEC-76CAC2DC4003}" type="presOf" srcId="{60A4E257-A34D-4E91-9FB3-11BBD0595734}" destId="{81D4D9F0-0123-49E6-8DD8-7CED1465742C}" srcOrd="0" destOrd="0" presId="urn:microsoft.com/office/officeart/2005/8/layout/hList6"/>
    <dgm:cxn modelId="{5BE44BD1-D3C5-4DC6-97ED-FE1A62423F83}" srcId="{60A4E257-A34D-4E91-9FB3-11BBD0595734}" destId="{DC82E7AF-8055-4885-9B8D-17528027996F}" srcOrd="3" destOrd="0" parTransId="{07C65BBA-389E-42B2-B1CE-10C17A695B53}" sibTransId="{85DB5AC2-809B-454F-812A-154684DE672B}"/>
    <dgm:cxn modelId="{E441FDE8-0836-4DC0-96F9-154836B81A8C}" srcId="{60A4E257-A34D-4E91-9FB3-11BBD0595734}" destId="{13A619D8-4AD9-4707-828F-0CEB0268032D}" srcOrd="0" destOrd="0" parTransId="{26AD6675-981E-4C79-8E91-1BCFDC103A97}" sibTransId="{AF712B36-9009-4774-9734-4A0F6D781A5D}"/>
    <dgm:cxn modelId="{550656E9-D723-4A6D-98F8-454B55EED95E}" type="presOf" srcId="{E199E981-FA6F-4425-B0A6-21C1AFA231C5}" destId="{4521A1F7-CACE-49A0-A6ED-F726A9ECBB9C}" srcOrd="0" destOrd="0" presId="urn:microsoft.com/office/officeart/2005/8/layout/hList6"/>
    <dgm:cxn modelId="{6572719C-B667-47AB-91DC-4885BE75E5D4}" type="presParOf" srcId="{81D4D9F0-0123-49E6-8DD8-7CED1465742C}" destId="{00962C42-9A84-4B77-BD15-E103E5E84110}" srcOrd="0" destOrd="0" presId="urn:microsoft.com/office/officeart/2005/8/layout/hList6"/>
    <dgm:cxn modelId="{8E41D410-0DA8-4819-843A-B861B9BEBEB9}" type="presParOf" srcId="{81D4D9F0-0123-49E6-8DD8-7CED1465742C}" destId="{881E0BF6-B7BC-4A33-8BB4-B9D9548C9980}" srcOrd="1" destOrd="0" presId="urn:microsoft.com/office/officeart/2005/8/layout/hList6"/>
    <dgm:cxn modelId="{50768344-6D06-4658-9985-AA797BFD0619}" type="presParOf" srcId="{81D4D9F0-0123-49E6-8DD8-7CED1465742C}" destId="{7D0D266B-E317-4CA6-BF26-E54DD5526585}" srcOrd="2" destOrd="0" presId="urn:microsoft.com/office/officeart/2005/8/layout/hList6"/>
    <dgm:cxn modelId="{AB9C642C-153E-4598-80A0-C76B029D90DE}" type="presParOf" srcId="{81D4D9F0-0123-49E6-8DD8-7CED1465742C}" destId="{F63BDCA7-43FD-4147-81EF-DD67DCD08B51}" srcOrd="3" destOrd="0" presId="urn:microsoft.com/office/officeart/2005/8/layout/hList6"/>
    <dgm:cxn modelId="{1223C351-B4D9-4607-A506-9E74DDD04CB3}" type="presParOf" srcId="{81D4D9F0-0123-49E6-8DD8-7CED1465742C}" destId="{4521A1F7-CACE-49A0-A6ED-F726A9ECBB9C}" srcOrd="4" destOrd="0" presId="urn:microsoft.com/office/officeart/2005/8/layout/hList6"/>
    <dgm:cxn modelId="{01185A1A-BF69-4CB5-8643-F76D63BEC250}" type="presParOf" srcId="{81D4D9F0-0123-49E6-8DD8-7CED1465742C}" destId="{17D1A078-3F4D-4FF4-8EAA-BE16667F9FC2}" srcOrd="5" destOrd="0" presId="urn:microsoft.com/office/officeart/2005/8/layout/hList6"/>
    <dgm:cxn modelId="{78B1A074-B0F0-4D83-9C79-A1A4FF8FF19B}" type="presParOf" srcId="{81D4D9F0-0123-49E6-8DD8-7CED1465742C}" destId="{B5546548-B948-4669-B442-27439D3E6710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E54368-866B-4BAF-BAEB-20B83088BE9E}" type="doc">
      <dgm:prSet loTypeId="urn:microsoft.com/office/officeart/2005/8/layout/vList3" loCatId="list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6C29716-A68D-4A6F-B021-DCD02D9C7982}">
      <dgm:prSet phldrT="[Texto]"/>
      <dgm:spPr/>
      <dgm:t>
        <a:bodyPr/>
        <a:lstStyle/>
        <a:p>
          <a:r>
            <a:rPr lang="en-US" altLang="pt-BR" dirty="0"/>
            <a:t>Self-organizing teams</a:t>
          </a:r>
          <a:endParaRPr lang="en-US" dirty="0"/>
        </a:p>
      </dgm:t>
    </dgm:pt>
    <dgm:pt modelId="{30CB7F0A-029A-4DBD-8D28-8F69FF0D11AE}" type="parTrans" cxnId="{CB4B04F3-B102-4607-9257-3E47A4F773ED}">
      <dgm:prSet/>
      <dgm:spPr/>
      <dgm:t>
        <a:bodyPr/>
        <a:lstStyle/>
        <a:p>
          <a:endParaRPr lang="en-US"/>
        </a:p>
      </dgm:t>
    </dgm:pt>
    <dgm:pt modelId="{52FF865E-EAF3-4FD1-AE84-A43C8241BA7C}" type="sibTrans" cxnId="{CB4B04F3-B102-4607-9257-3E47A4F773ED}">
      <dgm:prSet/>
      <dgm:spPr/>
      <dgm:t>
        <a:bodyPr/>
        <a:lstStyle/>
        <a:p>
          <a:endParaRPr lang="en-US"/>
        </a:p>
      </dgm:t>
    </dgm:pt>
    <dgm:pt modelId="{F2CE0E89-3FFE-46C2-BA3B-344984317582}">
      <dgm:prSet phldrT="[Texto]"/>
      <dgm:spPr/>
      <dgm:t>
        <a:bodyPr/>
        <a:lstStyle/>
        <a:p>
          <a:r>
            <a:rPr lang="en-US" altLang="pt-BR" dirty="0"/>
            <a:t>Product progresses in a series of month-long (</a:t>
          </a:r>
          <a:r>
            <a:rPr lang="en-US" altLang="ja-JP" dirty="0"/>
            <a:t>SPRINTS)</a:t>
          </a:r>
          <a:endParaRPr lang="en-US" dirty="0"/>
        </a:p>
      </dgm:t>
    </dgm:pt>
    <dgm:pt modelId="{64AB4FE8-8E7E-4FFC-8270-0BC4290A3810}" type="parTrans" cxnId="{F364D475-477F-4B46-99D6-1102AE09102A}">
      <dgm:prSet/>
      <dgm:spPr/>
      <dgm:t>
        <a:bodyPr/>
        <a:lstStyle/>
        <a:p>
          <a:endParaRPr lang="en-US"/>
        </a:p>
      </dgm:t>
    </dgm:pt>
    <dgm:pt modelId="{216DBEE2-070D-47A9-8252-E64D1B8D07DC}" type="sibTrans" cxnId="{F364D475-477F-4B46-99D6-1102AE09102A}">
      <dgm:prSet/>
      <dgm:spPr/>
      <dgm:t>
        <a:bodyPr/>
        <a:lstStyle/>
        <a:p>
          <a:endParaRPr lang="en-US"/>
        </a:p>
      </dgm:t>
    </dgm:pt>
    <dgm:pt modelId="{DD9C935C-D0B4-406A-A41E-8242921C383D}">
      <dgm:prSet phldrT="[Texto]"/>
      <dgm:spPr/>
      <dgm:t>
        <a:bodyPr/>
        <a:lstStyle/>
        <a:p>
          <a:r>
            <a:rPr lang="en-US" altLang="pt-BR" dirty="0"/>
            <a:t>Requirements are captured as items in a list of </a:t>
          </a:r>
          <a:r>
            <a:rPr lang="ja-JP" altLang="en-US" dirty="0"/>
            <a:t>“</a:t>
          </a:r>
          <a:r>
            <a:rPr lang="en-US" altLang="ja-JP" dirty="0"/>
            <a:t>product backlog</a:t>
          </a:r>
          <a:r>
            <a:rPr lang="ja-JP" altLang="en-US" dirty="0"/>
            <a:t>”</a:t>
          </a:r>
          <a:endParaRPr lang="en-US" dirty="0"/>
        </a:p>
      </dgm:t>
    </dgm:pt>
    <dgm:pt modelId="{23411F87-3492-4C03-8546-5C0EB55F9A02}" type="parTrans" cxnId="{09BB81BD-4373-4367-A155-69F1C9EB7C1D}">
      <dgm:prSet/>
      <dgm:spPr/>
      <dgm:t>
        <a:bodyPr/>
        <a:lstStyle/>
        <a:p>
          <a:endParaRPr lang="en-US"/>
        </a:p>
      </dgm:t>
    </dgm:pt>
    <dgm:pt modelId="{8BEEA500-9CF6-4A49-BFE6-D007EAACB775}" type="sibTrans" cxnId="{09BB81BD-4373-4367-A155-69F1C9EB7C1D}">
      <dgm:prSet/>
      <dgm:spPr/>
      <dgm:t>
        <a:bodyPr/>
        <a:lstStyle/>
        <a:p>
          <a:endParaRPr lang="en-US"/>
        </a:p>
      </dgm:t>
    </dgm:pt>
    <dgm:pt modelId="{6E6269E6-E7CF-4CBD-9189-CAC915426910}" type="pres">
      <dgm:prSet presAssocID="{6BE54368-866B-4BAF-BAEB-20B83088BE9E}" presName="linearFlow" presStyleCnt="0">
        <dgm:presLayoutVars>
          <dgm:dir/>
          <dgm:resizeHandles val="exact"/>
        </dgm:presLayoutVars>
      </dgm:prSet>
      <dgm:spPr/>
    </dgm:pt>
    <dgm:pt modelId="{461B06DD-638E-4632-B163-6D084A1240CB}" type="pres">
      <dgm:prSet presAssocID="{F6C29716-A68D-4A6F-B021-DCD02D9C7982}" presName="composite" presStyleCnt="0"/>
      <dgm:spPr/>
    </dgm:pt>
    <dgm:pt modelId="{F9FE38E6-0F9A-487E-9F75-BD23A95BDF88}" type="pres">
      <dgm:prSet presAssocID="{F6C29716-A68D-4A6F-B021-DCD02D9C7982}" presName="imgShp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35000" r="-35000"/>
          </a:stretch>
        </a:blipFill>
      </dgm:spPr>
    </dgm:pt>
    <dgm:pt modelId="{6456C511-EB42-4EC4-BCF3-5AA9AFEFBAFA}" type="pres">
      <dgm:prSet presAssocID="{F6C29716-A68D-4A6F-B021-DCD02D9C7982}" presName="txShp" presStyleLbl="node1" presStyleIdx="0" presStyleCnt="3">
        <dgm:presLayoutVars>
          <dgm:bulletEnabled val="1"/>
        </dgm:presLayoutVars>
      </dgm:prSet>
      <dgm:spPr/>
    </dgm:pt>
    <dgm:pt modelId="{5C26C4D9-11C3-4164-8094-93E429D61767}" type="pres">
      <dgm:prSet presAssocID="{52FF865E-EAF3-4FD1-AE84-A43C8241BA7C}" presName="spacing" presStyleCnt="0"/>
      <dgm:spPr/>
    </dgm:pt>
    <dgm:pt modelId="{138FEB1B-874F-4413-92B9-BAB003A56C45}" type="pres">
      <dgm:prSet presAssocID="{F2CE0E89-3FFE-46C2-BA3B-344984317582}" presName="composite" presStyleCnt="0"/>
      <dgm:spPr/>
    </dgm:pt>
    <dgm:pt modelId="{8018264F-2168-4F7C-9250-6BDA565FDB5B}" type="pres">
      <dgm:prSet presAssocID="{F2CE0E89-3FFE-46C2-BA3B-344984317582}" presName="imgShp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</dgm:spPr>
    </dgm:pt>
    <dgm:pt modelId="{7F242AD8-6175-4BF5-93E0-6D7188C89FBA}" type="pres">
      <dgm:prSet presAssocID="{F2CE0E89-3FFE-46C2-BA3B-344984317582}" presName="txShp" presStyleLbl="node1" presStyleIdx="1" presStyleCnt="3">
        <dgm:presLayoutVars>
          <dgm:bulletEnabled val="1"/>
        </dgm:presLayoutVars>
      </dgm:prSet>
      <dgm:spPr/>
    </dgm:pt>
    <dgm:pt modelId="{F5DBB6FC-262C-4ABD-8CD6-914974F7299B}" type="pres">
      <dgm:prSet presAssocID="{216DBEE2-070D-47A9-8252-E64D1B8D07DC}" presName="spacing" presStyleCnt="0"/>
      <dgm:spPr/>
    </dgm:pt>
    <dgm:pt modelId="{2EE09412-7BB5-4A86-9F55-3450BFF9850F}" type="pres">
      <dgm:prSet presAssocID="{DD9C935C-D0B4-406A-A41E-8242921C383D}" presName="composite" presStyleCnt="0"/>
      <dgm:spPr/>
    </dgm:pt>
    <dgm:pt modelId="{03AF008A-A00C-40A7-AB7A-32E163F1944F}" type="pres">
      <dgm:prSet presAssocID="{DD9C935C-D0B4-406A-A41E-8242921C383D}" presName="imgShp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B02EBCB9-C8B8-48D8-ADF0-42B4C993BD13}" type="pres">
      <dgm:prSet presAssocID="{DD9C935C-D0B4-406A-A41E-8242921C383D}" presName="txShp" presStyleLbl="node1" presStyleIdx="2" presStyleCnt="3">
        <dgm:presLayoutVars>
          <dgm:bulletEnabled val="1"/>
        </dgm:presLayoutVars>
      </dgm:prSet>
      <dgm:spPr/>
    </dgm:pt>
  </dgm:ptLst>
  <dgm:cxnLst>
    <dgm:cxn modelId="{3F740F00-AB9D-4F5C-B8FA-97C2B4EB030F}" type="presOf" srcId="{DD9C935C-D0B4-406A-A41E-8242921C383D}" destId="{B02EBCB9-C8B8-48D8-ADF0-42B4C993BD13}" srcOrd="0" destOrd="0" presId="urn:microsoft.com/office/officeart/2005/8/layout/vList3"/>
    <dgm:cxn modelId="{86D06E16-5BE3-4287-A273-C0D9782BE7D1}" type="presOf" srcId="{F2CE0E89-3FFE-46C2-BA3B-344984317582}" destId="{7F242AD8-6175-4BF5-93E0-6D7188C89FBA}" srcOrd="0" destOrd="0" presId="urn:microsoft.com/office/officeart/2005/8/layout/vList3"/>
    <dgm:cxn modelId="{6DC39A2A-E89C-47B1-B14F-B2A34D12F31B}" type="presOf" srcId="{6BE54368-866B-4BAF-BAEB-20B83088BE9E}" destId="{6E6269E6-E7CF-4CBD-9189-CAC915426910}" srcOrd="0" destOrd="0" presId="urn:microsoft.com/office/officeart/2005/8/layout/vList3"/>
    <dgm:cxn modelId="{F364D475-477F-4B46-99D6-1102AE09102A}" srcId="{6BE54368-866B-4BAF-BAEB-20B83088BE9E}" destId="{F2CE0E89-3FFE-46C2-BA3B-344984317582}" srcOrd="1" destOrd="0" parTransId="{64AB4FE8-8E7E-4FFC-8270-0BC4290A3810}" sibTransId="{216DBEE2-070D-47A9-8252-E64D1B8D07DC}"/>
    <dgm:cxn modelId="{09BB81BD-4373-4367-A155-69F1C9EB7C1D}" srcId="{6BE54368-866B-4BAF-BAEB-20B83088BE9E}" destId="{DD9C935C-D0B4-406A-A41E-8242921C383D}" srcOrd="2" destOrd="0" parTransId="{23411F87-3492-4C03-8546-5C0EB55F9A02}" sibTransId="{8BEEA500-9CF6-4A49-BFE6-D007EAACB775}"/>
    <dgm:cxn modelId="{05BCF0EA-7758-4867-87D5-8D0686BD0476}" type="presOf" srcId="{F6C29716-A68D-4A6F-B021-DCD02D9C7982}" destId="{6456C511-EB42-4EC4-BCF3-5AA9AFEFBAFA}" srcOrd="0" destOrd="0" presId="urn:microsoft.com/office/officeart/2005/8/layout/vList3"/>
    <dgm:cxn modelId="{CB4B04F3-B102-4607-9257-3E47A4F773ED}" srcId="{6BE54368-866B-4BAF-BAEB-20B83088BE9E}" destId="{F6C29716-A68D-4A6F-B021-DCD02D9C7982}" srcOrd="0" destOrd="0" parTransId="{30CB7F0A-029A-4DBD-8D28-8F69FF0D11AE}" sibTransId="{52FF865E-EAF3-4FD1-AE84-A43C8241BA7C}"/>
    <dgm:cxn modelId="{F137DE96-161A-4944-BE43-6944AC73BBBD}" type="presParOf" srcId="{6E6269E6-E7CF-4CBD-9189-CAC915426910}" destId="{461B06DD-638E-4632-B163-6D084A1240CB}" srcOrd="0" destOrd="0" presId="urn:microsoft.com/office/officeart/2005/8/layout/vList3"/>
    <dgm:cxn modelId="{1E43BF42-A25C-41B4-B240-31CB9FF2B8B4}" type="presParOf" srcId="{461B06DD-638E-4632-B163-6D084A1240CB}" destId="{F9FE38E6-0F9A-487E-9F75-BD23A95BDF88}" srcOrd="0" destOrd="0" presId="urn:microsoft.com/office/officeart/2005/8/layout/vList3"/>
    <dgm:cxn modelId="{F38C2995-7A4D-4530-AD4C-C3F928E6CA15}" type="presParOf" srcId="{461B06DD-638E-4632-B163-6D084A1240CB}" destId="{6456C511-EB42-4EC4-BCF3-5AA9AFEFBAFA}" srcOrd="1" destOrd="0" presId="urn:microsoft.com/office/officeart/2005/8/layout/vList3"/>
    <dgm:cxn modelId="{BC135501-DD8A-4A6C-A41A-B8359A351096}" type="presParOf" srcId="{6E6269E6-E7CF-4CBD-9189-CAC915426910}" destId="{5C26C4D9-11C3-4164-8094-93E429D61767}" srcOrd="1" destOrd="0" presId="urn:microsoft.com/office/officeart/2005/8/layout/vList3"/>
    <dgm:cxn modelId="{3B5BA45C-92B4-423C-BC03-25DCEB87963D}" type="presParOf" srcId="{6E6269E6-E7CF-4CBD-9189-CAC915426910}" destId="{138FEB1B-874F-4413-92B9-BAB003A56C45}" srcOrd="2" destOrd="0" presId="urn:microsoft.com/office/officeart/2005/8/layout/vList3"/>
    <dgm:cxn modelId="{D6543365-3284-4E12-9F2A-F2B49D5220B2}" type="presParOf" srcId="{138FEB1B-874F-4413-92B9-BAB003A56C45}" destId="{8018264F-2168-4F7C-9250-6BDA565FDB5B}" srcOrd="0" destOrd="0" presId="urn:microsoft.com/office/officeart/2005/8/layout/vList3"/>
    <dgm:cxn modelId="{CF55D802-99D4-4060-8DC1-7CF9B2AD7DAD}" type="presParOf" srcId="{138FEB1B-874F-4413-92B9-BAB003A56C45}" destId="{7F242AD8-6175-4BF5-93E0-6D7188C89FBA}" srcOrd="1" destOrd="0" presId="urn:microsoft.com/office/officeart/2005/8/layout/vList3"/>
    <dgm:cxn modelId="{C89213C5-4FCA-49DF-A3DF-FEEED3F37CBE}" type="presParOf" srcId="{6E6269E6-E7CF-4CBD-9189-CAC915426910}" destId="{F5DBB6FC-262C-4ABD-8CD6-914974F7299B}" srcOrd="3" destOrd="0" presId="urn:microsoft.com/office/officeart/2005/8/layout/vList3"/>
    <dgm:cxn modelId="{A7778095-49ED-45C9-B196-A67B9BC969DA}" type="presParOf" srcId="{6E6269E6-E7CF-4CBD-9189-CAC915426910}" destId="{2EE09412-7BB5-4A86-9F55-3450BFF9850F}" srcOrd="4" destOrd="0" presId="urn:microsoft.com/office/officeart/2005/8/layout/vList3"/>
    <dgm:cxn modelId="{14B2A3E4-3632-4A1D-A262-B994F071386D}" type="presParOf" srcId="{2EE09412-7BB5-4A86-9F55-3450BFF9850F}" destId="{03AF008A-A00C-40A7-AB7A-32E163F1944F}" srcOrd="0" destOrd="0" presId="urn:microsoft.com/office/officeart/2005/8/layout/vList3"/>
    <dgm:cxn modelId="{6BC243BF-43BF-41C9-9250-DD95DEC7CC06}" type="presParOf" srcId="{2EE09412-7BB5-4A86-9F55-3450BFF9850F}" destId="{B02EBCB9-C8B8-48D8-ADF0-42B4C993BD1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E54368-866B-4BAF-BAEB-20B83088BE9E}" type="doc">
      <dgm:prSet loTypeId="urn:microsoft.com/office/officeart/2005/8/layout/vList3" loCatId="list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6C29716-A68D-4A6F-B021-DCD02D9C7982}">
      <dgm:prSet phldrT="[Texto]"/>
      <dgm:spPr/>
      <dgm:t>
        <a:bodyPr/>
        <a:lstStyle/>
        <a:p>
          <a:r>
            <a:rPr lang="en-US" altLang="pt-BR" dirty="0"/>
            <a:t>No specific engineering practices prescribed</a:t>
          </a:r>
          <a:endParaRPr lang="en-US" dirty="0"/>
        </a:p>
      </dgm:t>
    </dgm:pt>
    <dgm:pt modelId="{30CB7F0A-029A-4DBD-8D28-8F69FF0D11AE}" type="parTrans" cxnId="{CB4B04F3-B102-4607-9257-3E47A4F773ED}">
      <dgm:prSet/>
      <dgm:spPr/>
      <dgm:t>
        <a:bodyPr/>
        <a:lstStyle/>
        <a:p>
          <a:endParaRPr lang="en-US"/>
        </a:p>
      </dgm:t>
    </dgm:pt>
    <dgm:pt modelId="{52FF865E-EAF3-4FD1-AE84-A43C8241BA7C}" type="sibTrans" cxnId="{CB4B04F3-B102-4607-9257-3E47A4F773ED}">
      <dgm:prSet/>
      <dgm:spPr/>
      <dgm:t>
        <a:bodyPr/>
        <a:lstStyle/>
        <a:p>
          <a:endParaRPr lang="en-US"/>
        </a:p>
      </dgm:t>
    </dgm:pt>
    <dgm:pt modelId="{F2CE0E89-3FFE-46C2-BA3B-344984317582}">
      <dgm:prSet phldrT="[Texto]"/>
      <dgm:spPr/>
      <dgm:t>
        <a:bodyPr/>
        <a:lstStyle/>
        <a:p>
          <a:r>
            <a:rPr lang="en-US" altLang="pt-BR" dirty="0"/>
            <a:t>Uses generative rules to create an agile environment for delivering projects</a:t>
          </a:r>
          <a:endParaRPr lang="en-US" dirty="0"/>
        </a:p>
      </dgm:t>
    </dgm:pt>
    <dgm:pt modelId="{64AB4FE8-8E7E-4FFC-8270-0BC4290A3810}" type="parTrans" cxnId="{F364D475-477F-4B46-99D6-1102AE09102A}">
      <dgm:prSet/>
      <dgm:spPr/>
      <dgm:t>
        <a:bodyPr/>
        <a:lstStyle/>
        <a:p>
          <a:endParaRPr lang="en-US"/>
        </a:p>
      </dgm:t>
    </dgm:pt>
    <dgm:pt modelId="{216DBEE2-070D-47A9-8252-E64D1B8D07DC}" type="sibTrans" cxnId="{F364D475-477F-4B46-99D6-1102AE09102A}">
      <dgm:prSet/>
      <dgm:spPr/>
      <dgm:t>
        <a:bodyPr/>
        <a:lstStyle/>
        <a:p>
          <a:endParaRPr lang="en-US"/>
        </a:p>
      </dgm:t>
    </dgm:pt>
    <dgm:pt modelId="{DD9C935C-D0B4-406A-A41E-8242921C383D}">
      <dgm:prSet phldrT="[Texto]"/>
      <dgm:spPr/>
      <dgm:t>
        <a:bodyPr/>
        <a:lstStyle/>
        <a:p>
          <a:r>
            <a:rPr lang="en-US" altLang="pt-BR" dirty="0"/>
            <a:t>One of the </a:t>
          </a:r>
          <a:r>
            <a:rPr lang="ja-JP" altLang="en-US" dirty="0"/>
            <a:t>“</a:t>
          </a:r>
          <a:r>
            <a:rPr lang="en-US" altLang="ja-JP" dirty="0"/>
            <a:t>agile processes</a:t>
          </a:r>
          <a:r>
            <a:rPr lang="ja-JP" altLang="en-US" dirty="0"/>
            <a:t>”</a:t>
          </a:r>
          <a:endParaRPr lang="en-US" dirty="0"/>
        </a:p>
      </dgm:t>
    </dgm:pt>
    <dgm:pt modelId="{23411F87-3492-4C03-8546-5C0EB55F9A02}" type="parTrans" cxnId="{09BB81BD-4373-4367-A155-69F1C9EB7C1D}">
      <dgm:prSet/>
      <dgm:spPr/>
      <dgm:t>
        <a:bodyPr/>
        <a:lstStyle/>
        <a:p>
          <a:endParaRPr lang="en-US"/>
        </a:p>
      </dgm:t>
    </dgm:pt>
    <dgm:pt modelId="{8BEEA500-9CF6-4A49-BFE6-D007EAACB775}" type="sibTrans" cxnId="{09BB81BD-4373-4367-A155-69F1C9EB7C1D}">
      <dgm:prSet/>
      <dgm:spPr/>
      <dgm:t>
        <a:bodyPr/>
        <a:lstStyle/>
        <a:p>
          <a:endParaRPr lang="en-US"/>
        </a:p>
      </dgm:t>
    </dgm:pt>
    <dgm:pt modelId="{6E6269E6-E7CF-4CBD-9189-CAC915426910}" type="pres">
      <dgm:prSet presAssocID="{6BE54368-866B-4BAF-BAEB-20B83088BE9E}" presName="linearFlow" presStyleCnt="0">
        <dgm:presLayoutVars>
          <dgm:dir/>
          <dgm:resizeHandles val="exact"/>
        </dgm:presLayoutVars>
      </dgm:prSet>
      <dgm:spPr/>
    </dgm:pt>
    <dgm:pt modelId="{461B06DD-638E-4632-B163-6D084A1240CB}" type="pres">
      <dgm:prSet presAssocID="{F6C29716-A68D-4A6F-B021-DCD02D9C7982}" presName="composite" presStyleCnt="0"/>
      <dgm:spPr/>
    </dgm:pt>
    <dgm:pt modelId="{F9FE38E6-0F9A-487E-9F75-BD23A95BDF88}" type="pres">
      <dgm:prSet presAssocID="{F6C29716-A68D-4A6F-B021-DCD02D9C7982}" presName="imgShp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30000" r="-30000"/>
          </a:stretch>
        </a:blipFill>
      </dgm:spPr>
    </dgm:pt>
    <dgm:pt modelId="{6456C511-EB42-4EC4-BCF3-5AA9AFEFBAFA}" type="pres">
      <dgm:prSet presAssocID="{F6C29716-A68D-4A6F-B021-DCD02D9C7982}" presName="txShp" presStyleLbl="node1" presStyleIdx="0" presStyleCnt="3">
        <dgm:presLayoutVars>
          <dgm:bulletEnabled val="1"/>
        </dgm:presLayoutVars>
      </dgm:prSet>
      <dgm:spPr/>
    </dgm:pt>
    <dgm:pt modelId="{5C26C4D9-11C3-4164-8094-93E429D61767}" type="pres">
      <dgm:prSet presAssocID="{52FF865E-EAF3-4FD1-AE84-A43C8241BA7C}" presName="spacing" presStyleCnt="0"/>
      <dgm:spPr/>
    </dgm:pt>
    <dgm:pt modelId="{138FEB1B-874F-4413-92B9-BAB003A56C45}" type="pres">
      <dgm:prSet presAssocID="{F2CE0E89-3FFE-46C2-BA3B-344984317582}" presName="composite" presStyleCnt="0"/>
      <dgm:spPr/>
    </dgm:pt>
    <dgm:pt modelId="{8018264F-2168-4F7C-9250-6BDA565FDB5B}" type="pres">
      <dgm:prSet presAssocID="{F2CE0E89-3FFE-46C2-BA3B-344984317582}" presName="imgShp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19000" r="-19000"/>
          </a:stretch>
        </a:blipFill>
      </dgm:spPr>
    </dgm:pt>
    <dgm:pt modelId="{7F242AD8-6175-4BF5-93E0-6D7188C89FBA}" type="pres">
      <dgm:prSet presAssocID="{F2CE0E89-3FFE-46C2-BA3B-344984317582}" presName="txShp" presStyleLbl="node1" presStyleIdx="1" presStyleCnt="3">
        <dgm:presLayoutVars>
          <dgm:bulletEnabled val="1"/>
        </dgm:presLayoutVars>
      </dgm:prSet>
      <dgm:spPr/>
    </dgm:pt>
    <dgm:pt modelId="{F5DBB6FC-262C-4ABD-8CD6-914974F7299B}" type="pres">
      <dgm:prSet presAssocID="{216DBEE2-070D-47A9-8252-E64D1B8D07DC}" presName="spacing" presStyleCnt="0"/>
      <dgm:spPr/>
    </dgm:pt>
    <dgm:pt modelId="{2EE09412-7BB5-4A86-9F55-3450BFF9850F}" type="pres">
      <dgm:prSet presAssocID="{DD9C935C-D0B4-406A-A41E-8242921C383D}" presName="composite" presStyleCnt="0"/>
      <dgm:spPr/>
    </dgm:pt>
    <dgm:pt modelId="{03AF008A-A00C-40A7-AB7A-32E163F1944F}" type="pres">
      <dgm:prSet presAssocID="{DD9C935C-D0B4-406A-A41E-8242921C383D}" presName="imgShp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25000" r="-25000"/>
          </a:stretch>
        </a:blipFill>
      </dgm:spPr>
    </dgm:pt>
    <dgm:pt modelId="{B02EBCB9-C8B8-48D8-ADF0-42B4C993BD13}" type="pres">
      <dgm:prSet presAssocID="{DD9C935C-D0B4-406A-A41E-8242921C383D}" presName="txShp" presStyleLbl="node1" presStyleIdx="2" presStyleCnt="3">
        <dgm:presLayoutVars>
          <dgm:bulletEnabled val="1"/>
        </dgm:presLayoutVars>
      </dgm:prSet>
      <dgm:spPr/>
    </dgm:pt>
  </dgm:ptLst>
  <dgm:cxnLst>
    <dgm:cxn modelId="{3F740F00-AB9D-4F5C-B8FA-97C2B4EB030F}" type="presOf" srcId="{DD9C935C-D0B4-406A-A41E-8242921C383D}" destId="{B02EBCB9-C8B8-48D8-ADF0-42B4C993BD13}" srcOrd="0" destOrd="0" presId="urn:microsoft.com/office/officeart/2005/8/layout/vList3"/>
    <dgm:cxn modelId="{86D06E16-5BE3-4287-A273-C0D9782BE7D1}" type="presOf" srcId="{F2CE0E89-3FFE-46C2-BA3B-344984317582}" destId="{7F242AD8-6175-4BF5-93E0-6D7188C89FBA}" srcOrd="0" destOrd="0" presId="urn:microsoft.com/office/officeart/2005/8/layout/vList3"/>
    <dgm:cxn modelId="{6DC39A2A-E89C-47B1-B14F-B2A34D12F31B}" type="presOf" srcId="{6BE54368-866B-4BAF-BAEB-20B83088BE9E}" destId="{6E6269E6-E7CF-4CBD-9189-CAC915426910}" srcOrd="0" destOrd="0" presId="urn:microsoft.com/office/officeart/2005/8/layout/vList3"/>
    <dgm:cxn modelId="{F364D475-477F-4B46-99D6-1102AE09102A}" srcId="{6BE54368-866B-4BAF-BAEB-20B83088BE9E}" destId="{F2CE0E89-3FFE-46C2-BA3B-344984317582}" srcOrd="1" destOrd="0" parTransId="{64AB4FE8-8E7E-4FFC-8270-0BC4290A3810}" sibTransId="{216DBEE2-070D-47A9-8252-E64D1B8D07DC}"/>
    <dgm:cxn modelId="{09BB81BD-4373-4367-A155-69F1C9EB7C1D}" srcId="{6BE54368-866B-4BAF-BAEB-20B83088BE9E}" destId="{DD9C935C-D0B4-406A-A41E-8242921C383D}" srcOrd="2" destOrd="0" parTransId="{23411F87-3492-4C03-8546-5C0EB55F9A02}" sibTransId="{8BEEA500-9CF6-4A49-BFE6-D007EAACB775}"/>
    <dgm:cxn modelId="{05BCF0EA-7758-4867-87D5-8D0686BD0476}" type="presOf" srcId="{F6C29716-A68D-4A6F-B021-DCD02D9C7982}" destId="{6456C511-EB42-4EC4-BCF3-5AA9AFEFBAFA}" srcOrd="0" destOrd="0" presId="urn:microsoft.com/office/officeart/2005/8/layout/vList3"/>
    <dgm:cxn modelId="{CB4B04F3-B102-4607-9257-3E47A4F773ED}" srcId="{6BE54368-866B-4BAF-BAEB-20B83088BE9E}" destId="{F6C29716-A68D-4A6F-B021-DCD02D9C7982}" srcOrd="0" destOrd="0" parTransId="{30CB7F0A-029A-4DBD-8D28-8F69FF0D11AE}" sibTransId="{52FF865E-EAF3-4FD1-AE84-A43C8241BA7C}"/>
    <dgm:cxn modelId="{F137DE96-161A-4944-BE43-6944AC73BBBD}" type="presParOf" srcId="{6E6269E6-E7CF-4CBD-9189-CAC915426910}" destId="{461B06DD-638E-4632-B163-6D084A1240CB}" srcOrd="0" destOrd="0" presId="urn:microsoft.com/office/officeart/2005/8/layout/vList3"/>
    <dgm:cxn modelId="{1E43BF42-A25C-41B4-B240-31CB9FF2B8B4}" type="presParOf" srcId="{461B06DD-638E-4632-B163-6D084A1240CB}" destId="{F9FE38E6-0F9A-487E-9F75-BD23A95BDF88}" srcOrd="0" destOrd="0" presId="urn:microsoft.com/office/officeart/2005/8/layout/vList3"/>
    <dgm:cxn modelId="{F38C2995-7A4D-4530-AD4C-C3F928E6CA15}" type="presParOf" srcId="{461B06DD-638E-4632-B163-6D084A1240CB}" destId="{6456C511-EB42-4EC4-BCF3-5AA9AFEFBAFA}" srcOrd="1" destOrd="0" presId="urn:microsoft.com/office/officeart/2005/8/layout/vList3"/>
    <dgm:cxn modelId="{BC135501-DD8A-4A6C-A41A-B8359A351096}" type="presParOf" srcId="{6E6269E6-E7CF-4CBD-9189-CAC915426910}" destId="{5C26C4D9-11C3-4164-8094-93E429D61767}" srcOrd="1" destOrd="0" presId="urn:microsoft.com/office/officeart/2005/8/layout/vList3"/>
    <dgm:cxn modelId="{3B5BA45C-92B4-423C-BC03-25DCEB87963D}" type="presParOf" srcId="{6E6269E6-E7CF-4CBD-9189-CAC915426910}" destId="{138FEB1B-874F-4413-92B9-BAB003A56C45}" srcOrd="2" destOrd="0" presId="urn:microsoft.com/office/officeart/2005/8/layout/vList3"/>
    <dgm:cxn modelId="{D6543365-3284-4E12-9F2A-F2B49D5220B2}" type="presParOf" srcId="{138FEB1B-874F-4413-92B9-BAB003A56C45}" destId="{8018264F-2168-4F7C-9250-6BDA565FDB5B}" srcOrd="0" destOrd="0" presId="urn:microsoft.com/office/officeart/2005/8/layout/vList3"/>
    <dgm:cxn modelId="{CF55D802-99D4-4060-8DC1-7CF9B2AD7DAD}" type="presParOf" srcId="{138FEB1B-874F-4413-92B9-BAB003A56C45}" destId="{7F242AD8-6175-4BF5-93E0-6D7188C89FBA}" srcOrd="1" destOrd="0" presId="urn:microsoft.com/office/officeart/2005/8/layout/vList3"/>
    <dgm:cxn modelId="{C89213C5-4FCA-49DF-A3DF-FEEED3F37CBE}" type="presParOf" srcId="{6E6269E6-E7CF-4CBD-9189-CAC915426910}" destId="{F5DBB6FC-262C-4ABD-8CD6-914974F7299B}" srcOrd="3" destOrd="0" presId="urn:microsoft.com/office/officeart/2005/8/layout/vList3"/>
    <dgm:cxn modelId="{A7778095-49ED-45C9-B196-A67B9BC969DA}" type="presParOf" srcId="{6E6269E6-E7CF-4CBD-9189-CAC915426910}" destId="{2EE09412-7BB5-4A86-9F55-3450BFF9850F}" srcOrd="4" destOrd="0" presId="urn:microsoft.com/office/officeart/2005/8/layout/vList3"/>
    <dgm:cxn modelId="{14B2A3E4-3632-4A1D-A262-B994F071386D}" type="presParOf" srcId="{2EE09412-7BB5-4A86-9F55-3450BFF9850F}" destId="{03AF008A-A00C-40A7-AB7A-32E163F1944F}" srcOrd="0" destOrd="0" presId="urn:microsoft.com/office/officeart/2005/8/layout/vList3"/>
    <dgm:cxn modelId="{6BC243BF-43BF-41C9-9250-DD95DEC7CC06}" type="presParOf" srcId="{2EE09412-7BB5-4A86-9F55-3450BFF9850F}" destId="{B02EBCB9-C8B8-48D8-ADF0-42B4C993BD1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962C42-9A84-4B77-BD15-E103E5E84110}">
      <dsp:nvSpPr>
        <dsp:cNvPr id="0" name=""/>
        <dsp:cNvSpPr/>
      </dsp:nvSpPr>
      <dsp:spPr>
        <a:xfrm rot="16200000">
          <a:off x="-141575" y="143521"/>
          <a:ext cx="2196549" cy="1909506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1906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Software Specification</a:t>
          </a:r>
        </a:p>
      </dsp:txBody>
      <dsp:txXfrm rot="5400000">
        <a:off x="1947" y="439309"/>
        <a:ext cx="1909506" cy="1317929"/>
      </dsp:txXfrm>
    </dsp:sp>
    <dsp:sp modelId="{7D0D266B-E317-4CA6-BF26-E54DD5526585}">
      <dsp:nvSpPr>
        <dsp:cNvPr id="0" name=""/>
        <dsp:cNvSpPr/>
      </dsp:nvSpPr>
      <dsp:spPr>
        <a:xfrm rot="16200000">
          <a:off x="1911143" y="143521"/>
          <a:ext cx="2196549" cy="1909506"/>
        </a:xfrm>
        <a:prstGeom prst="flowChartManualOperation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1906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Software Design &amp; Implementation</a:t>
          </a:r>
        </a:p>
      </dsp:txBody>
      <dsp:txXfrm rot="5400000">
        <a:off x="2054665" y="439309"/>
        <a:ext cx="1909506" cy="1317929"/>
      </dsp:txXfrm>
    </dsp:sp>
    <dsp:sp modelId="{4521A1F7-CACE-49A0-A6ED-F726A9ECBB9C}">
      <dsp:nvSpPr>
        <dsp:cNvPr id="0" name=""/>
        <dsp:cNvSpPr/>
      </dsp:nvSpPr>
      <dsp:spPr>
        <a:xfrm rot="16200000">
          <a:off x="3963862" y="143521"/>
          <a:ext cx="2196549" cy="1909506"/>
        </a:xfrm>
        <a:prstGeom prst="flowChartManualOperati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1906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Software Validation</a:t>
          </a:r>
        </a:p>
      </dsp:txBody>
      <dsp:txXfrm rot="5400000">
        <a:off x="4107384" y="439309"/>
        <a:ext cx="1909506" cy="1317929"/>
      </dsp:txXfrm>
    </dsp:sp>
    <dsp:sp modelId="{B5546548-B948-4669-B442-27439D3E6710}">
      <dsp:nvSpPr>
        <dsp:cNvPr id="0" name=""/>
        <dsp:cNvSpPr/>
      </dsp:nvSpPr>
      <dsp:spPr>
        <a:xfrm rot="16200000">
          <a:off x="6016581" y="143521"/>
          <a:ext cx="2196549" cy="1909506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1906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Software Evolution</a:t>
          </a:r>
        </a:p>
      </dsp:txBody>
      <dsp:txXfrm rot="5400000">
        <a:off x="6160103" y="439309"/>
        <a:ext cx="1909506" cy="13179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6C511-EB42-4EC4-BCF3-5AA9AFEFBAFA}">
      <dsp:nvSpPr>
        <dsp:cNvPr id="0" name=""/>
        <dsp:cNvSpPr/>
      </dsp:nvSpPr>
      <dsp:spPr>
        <a:xfrm rot="10800000">
          <a:off x="2130804" y="720"/>
          <a:ext cx="7302542" cy="1165767"/>
        </a:xfrm>
        <a:prstGeom prst="homePlat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4071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pt-BR" sz="2800" kern="1200" dirty="0"/>
            <a:t>Self-organizing teams</a:t>
          </a:r>
          <a:endParaRPr lang="en-US" sz="2800" kern="1200" dirty="0"/>
        </a:p>
      </dsp:txBody>
      <dsp:txXfrm rot="10800000">
        <a:off x="2422246" y="720"/>
        <a:ext cx="7011100" cy="1165767"/>
      </dsp:txXfrm>
    </dsp:sp>
    <dsp:sp modelId="{F9FE38E6-0F9A-487E-9F75-BD23A95BDF88}">
      <dsp:nvSpPr>
        <dsp:cNvPr id="0" name=""/>
        <dsp:cNvSpPr/>
      </dsp:nvSpPr>
      <dsp:spPr>
        <a:xfrm>
          <a:off x="1547920" y="720"/>
          <a:ext cx="1165767" cy="1165767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35000" r="-35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242AD8-6175-4BF5-93E0-6D7188C89FBA}">
      <dsp:nvSpPr>
        <dsp:cNvPr id="0" name=""/>
        <dsp:cNvSpPr/>
      </dsp:nvSpPr>
      <dsp:spPr>
        <a:xfrm rot="10800000">
          <a:off x="2130804" y="1495859"/>
          <a:ext cx="7302542" cy="1165767"/>
        </a:xfrm>
        <a:prstGeom prst="homePlate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4071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pt-BR" sz="2800" kern="1200" dirty="0"/>
            <a:t>Product progresses in a series of month-long (</a:t>
          </a:r>
          <a:r>
            <a:rPr lang="en-US" altLang="ja-JP" sz="2800" kern="1200" dirty="0"/>
            <a:t>SPRINTS)</a:t>
          </a:r>
          <a:endParaRPr lang="en-US" sz="2800" kern="1200" dirty="0"/>
        </a:p>
      </dsp:txBody>
      <dsp:txXfrm rot="10800000">
        <a:off x="2422246" y="1495859"/>
        <a:ext cx="7011100" cy="1165767"/>
      </dsp:txXfrm>
    </dsp:sp>
    <dsp:sp modelId="{8018264F-2168-4F7C-9250-6BDA565FDB5B}">
      <dsp:nvSpPr>
        <dsp:cNvPr id="0" name=""/>
        <dsp:cNvSpPr/>
      </dsp:nvSpPr>
      <dsp:spPr>
        <a:xfrm>
          <a:off x="1547920" y="1495859"/>
          <a:ext cx="1165767" cy="1165767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2EBCB9-C8B8-48D8-ADF0-42B4C993BD13}">
      <dsp:nvSpPr>
        <dsp:cNvPr id="0" name=""/>
        <dsp:cNvSpPr/>
      </dsp:nvSpPr>
      <dsp:spPr>
        <a:xfrm rot="10800000">
          <a:off x="2130804" y="2990997"/>
          <a:ext cx="7302542" cy="1165767"/>
        </a:xfrm>
        <a:prstGeom prst="homePlat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4071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pt-BR" sz="2800" kern="1200" dirty="0"/>
            <a:t>Requirements are captured as items in a list of </a:t>
          </a:r>
          <a:r>
            <a:rPr lang="ja-JP" altLang="en-US" sz="2800" kern="1200" dirty="0"/>
            <a:t>“</a:t>
          </a:r>
          <a:r>
            <a:rPr lang="en-US" altLang="ja-JP" sz="2800" kern="1200" dirty="0"/>
            <a:t>product backlog</a:t>
          </a:r>
          <a:r>
            <a:rPr lang="ja-JP" altLang="en-US" sz="2800" kern="1200" dirty="0"/>
            <a:t>”</a:t>
          </a:r>
          <a:endParaRPr lang="en-US" sz="2800" kern="1200" dirty="0"/>
        </a:p>
      </dsp:txBody>
      <dsp:txXfrm rot="10800000">
        <a:off x="2422246" y="2990997"/>
        <a:ext cx="7011100" cy="1165767"/>
      </dsp:txXfrm>
    </dsp:sp>
    <dsp:sp modelId="{03AF008A-A00C-40A7-AB7A-32E163F1944F}">
      <dsp:nvSpPr>
        <dsp:cNvPr id="0" name=""/>
        <dsp:cNvSpPr/>
      </dsp:nvSpPr>
      <dsp:spPr>
        <a:xfrm>
          <a:off x="1547920" y="2990997"/>
          <a:ext cx="1165767" cy="1165767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6C511-EB42-4EC4-BCF3-5AA9AFEFBAFA}">
      <dsp:nvSpPr>
        <dsp:cNvPr id="0" name=""/>
        <dsp:cNvSpPr/>
      </dsp:nvSpPr>
      <dsp:spPr>
        <a:xfrm rot="10800000">
          <a:off x="2130804" y="720"/>
          <a:ext cx="7302542" cy="1165767"/>
        </a:xfrm>
        <a:prstGeom prst="homePlat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4071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pt-BR" sz="3100" kern="1200" dirty="0"/>
            <a:t>No specific engineering practices prescribed</a:t>
          </a:r>
          <a:endParaRPr lang="en-US" sz="3100" kern="1200" dirty="0"/>
        </a:p>
      </dsp:txBody>
      <dsp:txXfrm rot="10800000">
        <a:off x="2422246" y="720"/>
        <a:ext cx="7011100" cy="1165767"/>
      </dsp:txXfrm>
    </dsp:sp>
    <dsp:sp modelId="{F9FE38E6-0F9A-487E-9F75-BD23A95BDF88}">
      <dsp:nvSpPr>
        <dsp:cNvPr id="0" name=""/>
        <dsp:cNvSpPr/>
      </dsp:nvSpPr>
      <dsp:spPr>
        <a:xfrm>
          <a:off x="1547920" y="720"/>
          <a:ext cx="1165767" cy="1165767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30000" r="-30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242AD8-6175-4BF5-93E0-6D7188C89FBA}">
      <dsp:nvSpPr>
        <dsp:cNvPr id="0" name=""/>
        <dsp:cNvSpPr/>
      </dsp:nvSpPr>
      <dsp:spPr>
        <a:xfrm rot="10800000">
          <a:off x="2130804" y="1495859"/>
          <a:ext cx="7302542" cy="1165767"/>
        </a:xfrm>
        <a:prstGeom prst="homePlate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4071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pt-BR" sz="3100" kern="1200" dirty="0"/>
            <a:t>Uses generative rules to create an agile environment for delivering projects</a:t>
          </a:r>
          <a:endParaRPr lang="en-US" sz="3100" kern="1200" dirty="0"/>
        </a:p>
      </dsp:txBody>
      <dsp:txXfrm rot="10800000">
        <a:off x="2422246" y="1495859"/>
        <a:ext cx="7011100" cy="1165767"/>
      </dsp:txXfrm>
    </dsp:sp>
    <dsp:sp modelId="{8018264F-2168-4F7C-9250-6BDA565FDB5B}">
      <dsp:nvSpPr>
        <dsp:cNvPr id="0" name=""/>
        <dsp:cNvSpPr/>
      </dsp:nvSpPr>
      <dsp:spPr>
        <a:xfrm>
          <a:off x="1547920" y="1495859"/>
          <a:ext cx="1165767" cy="1165767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19000" r="-19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2EBCB9-C8B8-48D8-ADF0-42B4C993BD13}">
      <dsp:nvSpPr>
        <dsp:cNvPr id="0" name=""/>
        <dsp:cNvSpPr/>
      </dsp:nvSpPr>
      <dsp:spPr>
        <a:xfrm rot="10800000">
          <a:off x="2130804" y="2990997"/>
          <a:ext cx="7302542" cy="1165767"/>
        </a:xfrm>
        <a:prstGeom prst="homePlat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4071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pt-BR" sz="3100" kern="1200" dirty="0"/>
            <a:t>One of the </a:t>
          </a:r>
          <a:r>
            <a:rPr lang="ja-JP" altLang="en-US" sz="3100" kern="1200" dirty="0"/>
            <a:t>“</a:t>
          </a:r>
          <a:r>
            <a:rPr lang="en-US" altLang="ja-JP" sz="3100" kern="1200" dirty="0"/>
            <a:t>agile processes</a:t>
          </a:r>
          <a:r>
            <a:rPr lang="ja-JP" altLang="en-US" sz="3100" kern="1200" dirty="0"/>
            <a:t>”</a:t>
          </a:r>
          <a:endParaRPr lang="en-US" sz="3100" kern="1200" dirty="0"/>
        </a:p>
      </dsp:txBody>
      <dsp:txXfrm rot="10800000">
        <a:off x="2422246" y="2990997"/>
        <a:ext cx="7011100" cy="1165767"/>
      </dsp:txXfrm>
    </dsp:sp>
    <dsp:sp modelId="{03AF008A-A00C-40A7-AB7A-32E163F1944F}">
      <dsp:nvSpPr>
        <dsp:cNvPr id="0" name=""/>
        <dsp:cNvSpPr/>
      </dsp:nvSpPr>
      <dsp:spPr>
        <a:xfrm>
          <a:off x="1547920" y="2990997"/>
          <a:ext cx="1165767" cy="1165767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25000" r="-25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A7F4B-52AB-934C-9D56-DBFDEE93AEEB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5B6E2-4ED3-5447-AEFE-CC6D843EC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3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5B6E2-4ED3-5447-AEFE-CC6D843EC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850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5B6E2-4ED3-5447-AEFE-CC6D843EC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99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1" dirty="0">
                <a:solidFill>
                  <a:srgbClr val="231F20"/>
                </a:solidFill>
                <a:effectLst/>
                <a:latin typeface="Times-Italic"/>
              </a:rPr>
              <a:t>1. Software specification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Times-Roman"/>
              </a:rPr>
              <a:t>The functionality of the software and constraints on its operation must be defined.</a:t>
            </a:r>
          </a:p>
          <a:p>
            <a:br>
              <a:rPr lang="en-US" sz="1800" b="0" i="0" dirty="0">
                <a:solidFill>
                  <a:srgbClr val="231F20"/>
                </a:solidFill>
                <a:effectLst/>
                <a:latin typeface="Times-Roman"/>
              </a:rPr>
            </a:br>
            <a:r>
              <a:rPr lang="en-US" sz="1800" b="1" i="0" dirty="0">
                <a:solidFill>
                  <a:srgbClr val="231F20"/>
                </a:solidFill>
                <a:effectLst/>
                <a:latin typeface="Times-Roman"/>
              </a:rPr>
              <a:t>2. </a:t>
            </a:r>
            <a:r>
              <a:rPr lang="en-US" sz="1800" b="1" i="1" dirty="0">
                <a:solidFill>
                  <a:srgbClr val="231F20"/>
                </a:solidFill>
                <a:effectLst/>
                <a:latin typeface="Times-Italic"/>
              </a:rPr>
              <a:t>Software design and implementation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Times-Roman"/>
              </a:rPr>
              <a:t>The software to meet the specification must be produced.</a:t>
            </a:r>
            <a:br>
              <a:rPr lang="en-US" sz="1800" b="0" i="0" dirty="0">
                <a:solidFill>
                  <a:srgbClr val="231F20"/>
                </a:solidFill>
                <a:effectLst/>
                <a:latin typeface="Times-Roman"/>
              </a:rPr>
            </a:br>
            <a:endParaRPr lang="en-US" sz="1800" b="0" i="0" dirty="0">
              <a:solidFill>
                <a:srgbClr val="231F20"/>
              </a:solidFill>
              <a:effectLst/>
              <a:latin typeface="Times-Roman"/>
            </a:endParaRPr>
          </a:p>
          <a:p>
            <a:r>
              <a:rPr lang="en-US" sz="1800" b="1" i="0" dirty="0">
                <a:solidFill>
                  <a:srgbClr val="231F20"/>
                </a:solidFill>
                <a:effectLst/>
                <a:latin typeface="Times-Roman"/>
              </a:rPr>
              <a:t>3. </a:t>
            </a:r>
            <a:r>
              <a:rPr lang="en-US" sz="1800" b="1" i="1" dirty="0">
                <a:solidFill>
                  <a:srgbClr val="231F20"/>
                </a:solidFill>
                <a:effectLst/>
                <a:latin typeface="Times-Italic"/>
              </a:rPr>
              <a:t>Software validation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Times-Roman"/>
              </a:rPr>
              <a:t>The software must be validated to ensure that it does what the customer wants.</a:t>
            </a:r>
          </a:p>
          <a:p>
            <a:br>
              <a:rPr lang="en-US" sz="1800" b="1" i="0" dirty="0">
                <a:solidFill>
                  <a:srgbClr val="231F20"/>
                </a:solidFill>
                <a:effectLst/>
                <a:latin typeface="Times-Roman"/>
              </a:rPr>
            </a:br>
            <a:r>
              <a:rPr lang="en-US" sz="1800" b="1" i="0" dirty="0">
                <a:solidFill>
                  <a:srgbClr val="231F20"/>
                </a:solidFill>
                <a:effectLst/>
                <a:latin typeface="Times-Roman"/>
              </a:rPr>
              <a:t>4. </a:t>
            </a:r>
            <a:r>
              <a:rPr lang="en-US" sz="1800" b="1" i="1" dirty="0">
                <a:solidFill>
                  <a:srgbClr val="231F20"/>
                </a:solidFill>
                <a:effectLst/>
                <a:latin typeface="Times-Italic"/>
              </a:rPr>
              <a:t>Software evolution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Times-Italic"/>
              </a:rPr>
              <a:t>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Times-Roman"/>
              </a:rPr>
              <a:t>The software must evolve to meet changing customer needs.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5B6E2-4ED3-5447-AEFE-CC6D843EC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260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https://vitalitychicago.com/blog/retrospective-tip-sheet/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365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F29E-6945-2A44-8CCF-A6F97A0E9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3EBBD-1C3E-9D47-BDE0-D937E15C9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01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91EB-AEEC-D64B-82BB-2EEAEB848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E491F-507E-5248-912F-1924179C1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5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501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F29E-6945-2A44-8CCF-A6F97A0E9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3EBBD-1C3E-9D47-BDE0-D937E15C9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24350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91EB-AEEC-D64B-82BB-2EEAEB848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E491F-507E-5248-912F-1924179C1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5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8539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F29E-6945-2A44-8CCF-A6F97A0E9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3EBBD-1C3E-9D47-BDE0-D937E15C9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931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91EB-AEEC-D64B-82BB-2EEAEB848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E491F-507E-5248-912F-1924179C1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5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742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67F52C-9B38-4247-A5F3-7414F4513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2AF37-5B74-5346-B54C-67EC1ECF1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3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AFE5C2-1433-F142-A339-ED31AC66A4B3}"/>
              </a:ext>
            </a:extLst>
          </p:cNvPr>
          <p:cNvCxnSpPr/>
          <p:nvPr userDrawn="1"/>
        </p:nvCxnSpPr>
        <p:spPr>
          <a:xfrm>
            <a:off x="769545" y="5909419"/>
            <a:ext cx="10584255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A7ECE46-C06C-8D46-8792-A4A18BDF2410}"/>
              </a:ext>
            </a:extLst>
          </p:cNvPr>
          <p:cNvSpPr txBox="1">
            <a:spLocks/>
          </p:cNvSpPr>
          <p:nvPr userDrawn="1"/>
        </p:nvSpPr>
        <p:spPr>
          <a:xfrm>
            <a:off x="5310612" y="6212142"/>
            <a:ext cx="1570776" cy="18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57F7AD1-3AF9-3A4B-A3DF-82170F92AD60}" type="slidenum">
              <a:rPr lang="en-US" sz="1400" smtClean="0">
                <a:solidFill>
                  <a:srgbClr val="002060"/>
                </a:solidFill>
              </a:rPr>
              <a:pPr algn="ctr"/>
              <a:t>‹#›</a:t>
            </a:fld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97A08-423E-3948-A58C-11916401483C}"/>
              </a:ext>
            </a:extLst>
          </p:cNvPr>
          <p:cNvSpPr txBox="1"/>
          <p:nvPr userDrawn="1"/>
        </p:nvSpPr>
        <p:spPr>
          <a:xfrm>
            <a:off x="8002367" y="5973026"/>
            <a:ext cx="33514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i="1" dirty="0">
                <a:solidFill>
                  <a:srgbClr val="002060"/>
                </a:solidFill>
              </a:rPr>
              <a:t>TC1004B_Implementación de internet de las cosas</a:t>
            </a:r>
            <a:endParaRPr lang="en-US" sz="1400" b="1" i="1" u="none" dirty="0">
              <a:solidFill>
                <a:srgbClr val="002060"/>
              </a:solidFill>
              <a:latin typeface="Abadi" panose="020B06040201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1" u="none" dirty="0">
                <a:solidFill>
                  <a:srgbClr val="002060"/>
                </a:solidFill>
                <a:latin typeface="Abadi" panose="020B0604020104020204" pitchFamily="34" charset="0"/>
              </a:rPr>
              <a:t>Alexandre Barreto, Ph.D.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15A19B6-965D-444B-A337-35736EA785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054108"/>
            <a:ext cx="2186091" cy="5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46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67F52C-9B38-4247-A5F3-7414F4513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2AF37-5B74-5346-B54C-67EC1ECF1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3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AFE5C2-1433-F142-A339-ED31AC66A4B3}"/>
              </a:ext>
            </a:extLst>
          </p:cNvPr>
          <p:cNvCxnSpPr/>
          <p:nvPr userDrawn="1"/>
        </p:nvCxnSpPr>
        <p:spPr>
          <a:xfrm>
            <a:off x="769545" y="5909419"/>
            <a:ext cx="10584255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A7ECE46-C06C-8D46-8792-A4A18BDF2410}"/>
              </a:ext>
            </a:extLst>
          </p:cNvPr>
          <p:cNvSpPr txBox="1">
            <a:spLocks/>
          </p:cNvSpPr>
          <p:nvPr userDrawn="1"/>
        </p:nvSpPr>
        <p:spPr>
          <a:xfrm>
            <a:off x="5310612" y="6212142"/>
            <a:ext cx="1570776" cy="18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57F7AD1-3AF9-3A4B-A3DF-82170F92AD60}" type="slidenum">
              <a:rPr lang="en-US" sz="1400" smtClean="0">
                <a:solidFill>
                  <a:srgbClr val="002060"/>
                </a:solidFill>
              </a:rPr>
              <a:pPr algn="ctr"/>
              <a:t>‹#›</a:t>
            </a:fld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97A08-423E-3948-A58C-11916401483C}"/>
              </a:ext>
            </a:extLst>
          </p:cNvPr>
          <p:cNvSpPr txBox="1"/>
          <p:nvPr userDrawn="1"/>
        </p:nvSpPr>
        <p:spPr>
          <a:xfrm>
            <a:off x="8002367" y="6080748"/>
            <a:ext cx="3351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1" dirty="0">
                <a:solidFill>
                  <a:srgbClr val="002060"/>
                </a:solidFill>
              </a:rPr>
              <a:t>TC2007B Software Engineering</a:t>
            </a:r>
            <a:r>
              <a:rPr lang="en-US" sz="1400" b="1" i="1" u="none" dirty="0">
                <a:solidFill>
                  <a:srgbClr val="002060"/>
                </a:solidFill>
                <a:latin typeface="Abadi" panose="020B0604020104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1" u="none" dirty="0">
                <a:solidFill>
                  <a:srgbClr val="002060"/>
                </a:solidFill>
                <a:latin typeface="Abadi" panose="020B0604020104020204" pitchFamily="34" charset="0"/>
              </a:rPr>
              <a:t>Alexandre Barreto, Ph.D.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15A19B6-965D-444B-A337-35736EA785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054108"/>
            <a:ext cx="2186091" cy="5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375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Abadi" panose="020B06040201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67F52C-9B38-4247-A5F3-7414F4513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2AF37-5B74-5346-B54C-67EC1ECF1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3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AFE5C2-1433-F142-A339-ED31AC66A4B3}"/>
              </a:ext>
            </a:extLst>
          </p:cNvPr>
          <p:cNvCxnSpPr/>
          <p:nvPr userDrawn="1"/>
        </p:nvCxnSpPr>
        <p:spPr>
          <a:xfrm>
            <a:off x="769545" y="5909419"/>
            <a:ext cx="10584255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A7ECE46-C06C-8D46-8792-A4A18BDF2410}"/>
              </a:ext>
            </a:extLst>
          </p:cNvPr>
          <p:cNvSpPr txBox="1">
            <a:spLocks/>
          </p:cNvSpPr>
          <p:nvPr userDrawn="1"/>
        </p:nvSpPr>
        <p:spPr>
          <a:xfrm>
            <a:off x="5310612" y="6212142"/>
            <a:ext cx="1570776" cy="18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57F7AD1-3AF9-3A4B-A3DF-82170F92AD60}" type="slidenum">
              <a:rPr lang="en-US" sz="1400" smtClean="0">
                <a:solidFill>
                  <a:srgbClr val="002060"/>
                </a:solidFill>
              </a:rPr>
              <a:pPr algn="ctr"/>
              <a:t>‹#›</a:t>
            </a:fld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97A08-423E-3948-A58C-11916401483C}"/>
              </a:ext>
            </a:extLst>
          </p:cNvPr>
          <p:cNvSpPr txBox="1"/>
          <p:nvPr userDrawn="1"/>
        </p:nvSpPr>
        <p:spPr>
          <a:xfrm>
            <a:off x="8002367" y="5933301"/>
            <a:ext cx="33514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i="1" dirty="0">
                <a:solidFill>
                  <a:srgbClr val="002060"/>
                </a:solidFill>
              </a:rPr>
              <a:t>TC1004B_Implementación de internet de las cosas</a:t>
            </a:r>
            <a:endParaRPr lang="en-US" sz="1400" b="1" i="1" u="none" dirty="0">
              <a:solidFill>
                <a:srgbClr val="002060"/>
              </a:solidFill>
              <a:latin typeface="Abadi" panose="020B06040201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1" u="none" dirty="0">
                <a:solidFill>
                  <a:srgbClr val="002060"/>
                </a:solidFill>
                <a:latin typeface="Abadi" panose="020B0604020104020204" pitchFamily="34" charset="0"/>
              </a:rPr>
              <a:t>Alexandre Barreto, Ph.D.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15A19B6-965D-444B-A337-35736EA785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054108"/>
            <a:ext cx="2186091" cy="5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513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Abadi" panose="020B06040201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://bls.buu.ac.th/~s55103/00CourseResource/Boehm-SE-Economics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oHcmLKroPqw?start=10&amp;feature=oembed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GivcWpDRlD4?feature=oembed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mi.org/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D3F1-2757-0048-9847-F11FECB62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7"/>
          <a:stretch/>
        </p:blipFill>
        <p:spPr>
          <a:xfrm>
            <a:off x="0" y="3553566"/>
            <a:ext cx="12192000" cy="3304434"/>
          </a:xfrm>
          <a:prstGeom prst="rect">
            <a:avLst/>
          </a:prstGeom>
        </p:spPr>
      </p:pic>
      <p:sp>
        <p:nvSpPr>
          <p:cNvPr id="23" name="Oval 15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DA17-7C99-BB4B-AA35-34F998AC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10" y="4441390"/>
            <a:ext cx="6945845" cy="196817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4000" b="1" dirty="0">
                <a:solidFill>
                  <a:srgbClr val="00206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Unit 6.1 – Project Management Process</a:t>
            </a:r>
            <a:endParaRPr lang="en-US" sz="4000" b="1" u="sng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E3C7B2-C2D6-419E-A6AD-D75A1533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653" y="4976921"/>
            <a:ext cx="4514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34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63489124-ECAB-4F96-8D29-BAB73E79BC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86EAB7-6F2E-413C-82D4-7097736C4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Project Management Process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429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E82546-61DF-49C9-B5B1-1996A17D0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71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Software Development Process</a:t>
            </a:r>
          </a:p>
        </p:txBody>
      </p:sp>
      <p:graphicFrame>
        <p:nvGraphicFramePr>
          <p:cNvPr id="12" name="Espaço Reservado para Conteúdo 11">
            <a:extLst>
              <a:ext uri="{FF2B5EF4-FFF2-40B4-BE49-F238E27FC236}">
                <a16:creationId xmlns:a16="http://schemas.microsoft.com/office/drawing/2014/main" id="{AF60BB89-4038-42CC-8872-9D4A1E99E0A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75555" y="1719184"/>
          <a:ext cx="8071555" cy="2196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19EFC25D-F757-4462-9DC7-FD1873EE80C1}"/>
              </a:ext>
            </a:extLst>
          </p:cNvPr>
          <p:cNvSpPr txBox="1"/>
          <p:nvPr/>
        </p:nvSpPr>
        <p:spPr>
          <a:xfrm>
            <a:off x="1975555" y="4203545"/>
            <a:ext cx="84215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software process is a set of related activities that leads to the production of a software product. </a:t>
            </a:r>
          </a:p>
        </p:txBody>
      </p:sp>
    </p:spTree>
    <p:extLst>
      <p:ext uri="{BB962C8B-B14F-4D97-AF65-F5344CB8AC3E}">
        <p14:creationId xmlns:p14="http://schemas.microsoft.com/office/powerpoint/2010/main" val="1704095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5B5DDDB-B1EB-4C85-BE25-A81B44C3C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9" y="1405467"/>
            <a:ext cx="6601980" cy="376054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8FC523-FCEE-4A3A-B147-006878B4C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12" y="7990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Waterfall Model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381A8D-5C68-4085-8A2D-CB0169F78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6889" y="979751"/>
            <a:ext cx="5260622" cy="447278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dirty="0"/>
              <a:t>This takes the fundamental process activities of specification, development, validation, and evolution and represents them as </a:t>
            </a:r>
            <a:r>
              <a:rPr lang="en-US" sz="3600" b="1" dirty="0"/>
              <a:t>separate process phases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4952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6FCC99-07A8-45E5-A4FE-9DC3AC802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225496"/>
            <a:ext cx="10515600" cy="1325563"/>
          </a:xfrm>
        </p:spPr>
        <p:txBody>
          <a:bodyPr/>
          <a:lstStyle/>
          <a:p>
            <a:r>
              <a:rPr lang="en-US" dirty="0"/>
              <a:t>Cost of Change by Barry Boehm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B9DEC2F-2BA1-4E43-A6FA-E7311C17D0D3}"/>
              </a:ext>
            </a:extLst>
          </p:cNvPr>
          <p:cNvSpPr txBox="1"/>
          <p:nvPr/>
        </p:nvSpPr>
        <p:spPr>
          <a:xfrm>
            <a:off x="7865534" y="2344652"/>
            <a:ext cx="39087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BARRY, Boehm et al. Software engineering economics.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New York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v. 197, 1981.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Source: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hlinkClick r:id="rId2"/>
              </a:rPr>
              <a:t>http://bls.buu.ac.th/~s55103/00CourseResource/Boehm-SE-Economics.pdf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2" descr="Resultado de imagem para custo da mudança barry boehm">
            <a:extLst>
              <a:ext uri="{FF2B5EF4-FFF2-40B4-BE49-F238E27FC236}">
                <a16:creationId xmlns:a16="http://schemas.microsoft.com/office/drawing/2014/main" id="{0D61C41D-A528-420F-81B7-3D294A7349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200" y="1620873"/>
            <a:ext cx="6677123" cy="375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872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FC523-FCEE-4A3A-B147-006878B4C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89" y="21614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Incremental Model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381A8D-5C68-4085-8A2D-CB0169F78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022" y="1319026"/>
            <a:ext cx="4605867" cy="412282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200" dirty="0"/>
              <a:t>It is based on the idea of developing an initial implementation, expo-sing this to user comment and evolving it through several versions until an adequate system has been developed</a:t>
            </a:r>
          </a:p>
        </p:txBody>
      </p:sp>
      <p:pic>
        <p:nvPicPr>
          <p:cNvPr id="1028" name="Picture 4" descr="Tweak study">
            <a:extLst>
              <a:ext uri="{FF2B5EF4-FFF2-40B4-BE49-F238E27FC236}">
                <a16:creationId xmlns:a16="http://schemas.microsoft.com/office/drawing/2014/main" id="{6A247D2B-587C-4D55-A936-581305C15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98"/>
          <a:stretch/>
        </p:blipFill>
        <p:spPr bwMode="auto">
          <a:xfrm>
            <a:off x="743303" y="1541707"/>
            <a:ext cx="6076950" cy="367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008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FC523-FCEE-4A3A-B147-006878B4C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89" y="216144"/>
            <a:ext cx="10515600" cy="1156005"/>
          </a:xfrm>
        </p:spPr>
        <p:txBody>
          <a:bodyPr>
            <a:normAutofit/>
          </a:bodyPr>
          <a:lstStyle/>
          <a:p>
            <a:r>
              <a:rPr lang="en-US" sz="5400" dirty="0"/>
              <a:t>Boehm’s Spiral Model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381A8D-5C68-4085-8A2D-CB0169F78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338" y="1620985"/>
            <a:ext cx="4742062" cy="412282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200" dirty="0"/>
              <a:t>The process is represented as a spiral, rather than a sequence of activities with some backtracking from one activity to another. Each loop in the spiral represents a phase of the software process.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0A4DE4-BEC3-4B4E-B51D-0C270A19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89" y="1392957"/>
            <a:ext cx="6295649" cy="435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10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gile Manifesto - Os valores e princípios do Manifesto Agile">
            <a:extLst>
              <a:ext uri="{FF2B5EF4-FFF2-40B4-BE49-F238E27FC236}">
                <a16:creationId xmlns:a16="http://schemas.microsoft.com/office/drawing/2014/main" id="{33B1C612-8131-4098-8999-5A5AEA73D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611" y="266700"/>
            <a:ext cx="9242778" cy="554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13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12 Agile Principles in Pictures">
            <a:extLst>
              <a:ext uri="{FF2B5EF4-FFF2-40B4-BE49-F238E27FC236}">
                <a16:creationId xmlns:a16="http://schemas.microsoft.com/office/drawing/2014/main" id="{4A5A08C5-E44C-4196-91E1-EF87FD107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8361" y="51491"/>
            <a:ext cx="9547728" cy="675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420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Agile x waterfall entendeu? @excelenciaprojetos #rosamilha #agile #waterfall">
            <a:extLst>
              <a:ext uri="{FF2B5EF4-FFF2-40B4-BE49-F238E27FC236}">
                <a16:creationId xmlns:a16="http://schemas.microsoft.com/office/drawing/2014/main" id="{0AFFBC46-DB5C-47B7-BE1B-05364DC2F8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0" b="6883"/>
          <a:stretch/>
        </p:blipFill>
        <p:spPr bwMode="auto">
          <a:xfrm>
            <a:off x="3115733" y="56444"/>
            <a:ext cx="9019822" cy="479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E0ACC5-5543-40E9-8DD8-77EA7F58A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673599"/>
            <a:ext cx="6457244" cy="1037275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b="1" dirty="0"/>
              <a:t>Agile x Waterfall</a:t>
            </a:r>
          </a:p>
        </p:txBody>
      </p:sp>
    </p:spTree>
    <p:extLst>
      <p:ext uri="{BB962C8B-B14F-4D97-AF65-F5344CB8AC3E}">
        <p14:creationId xmlns:p14="http://schemas.microsoft.com/office/powerpoint/2010/main" val="3624484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E0ACC5-5543-40E9-8DD8-77EA7F58A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673599"/>
            <a:ext cx="6457244" cy="1037275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b="1" dirty="0"/>
              <a:t>Agile x Waterfall</a:t>
            </a:r>
          </a:p>
        </p:txBody>
      </p:sp>
      <p:pic>
        <p:nvPicPr>
          <p:cNvPr id="4" name="Picture 2" descr="Why Agile Can Be A Popular Software Development Framework - Quickscrum">
            <a:extLst>
              <a:ext uri="{FF2B5EF4-FFF2-40B4-BE49-F238E27FC236}">
                <a16:creationId xmlns:a16="http://schemas.microsoft.com/office/drawing/2014/main" id="{2DF91E0D-A4DE-4DB7-BCB1-6BA5D8E1A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76" b="29295"/>
          <a:stretch/>
        </p:blipFill>
        <p:spPr bwMode="auto">
          <a:xfrm>
            <a:off x="488245" y="426155"/>
            <a:ext cx="10858500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Why Agile Can Be A Popular Software Development Framework - Quickscrum">
            <a:extLst>
              <a:ext uri="{FF2B5EF4-FFF2-40B4-BE49-F238E27FC236}">
                <a16:creationId xmlns:a16="http://schemas.microsoft.com/office/drawing/2014/main" id="{D3ECE3B8-1233-4E23-8C31-A03B2CCC0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" t="75031" r="55551" b="5469"/>
          <a:stretch/>
        </p:blipFill>
        <p:spPr bwMode="auto">
          <a:xfrm>
            <a:off x="7373055" y="4024488"/>
            <a:ext cx="4161189" cy="129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292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2E3D5-3242-4CE6-9295-06E900BC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977" y="92046"/>
            <a:ext cx="8432801" cy="1503786"/>
          </a:xfrm>
        </p:spPr>
        <p:txBody>
          <a:bodyPr>
            <a:normAutofit/>
          </a:bodyPr>
          <a:lstStyle/>
          <a:p>
            <a:r>
              <a:rPr lang="en-US" sz="4800" dirty="0"/>
              <a:t>Unit Goal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E0B7AB-4454-4E44-A33F-F0A3053D0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089" y="1618410"/>
            <a:ext cx="5142089" cy="3901857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3600" dirty="0"/>
              <a:t>Describe what project management is and discuss key elements of the project management framework</a:t>
            </a:r>
          </a:p>
        </p:txBody>
      </p:sp>
      <p:pic>
        <p:nvPicPr>
          <p:cNvPr id="1026" name="Picture 2" descr="Project Management, Product Management, Agilesociallearning 360">
            <a:extLst>
              <a:ext uri="{FF2B5EF4-FFF2-40B4-BE49-F238E27FC236}">
                <a16:creationId xmlns:a16="http://schemas.microsoft.com/office/drawing/2014/main" id="{E1251F1A-278F-4F10-9A21-E57C0A78B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80"/>
          <a:stretch/>
        </p:blipFill>
        <p:spPr bwMode="auto">
          <a:xfrm>
            <a:off x="6457245" y="1471655"/>
            <a:ext cx="5418843" cy="301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365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23FD1B-659F-4431-97AB-637C618A4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SCRUM Foundations</a:t>
            </a:r>
          </a:p>
        </p:txBody>
      </p:sp>
      <p:pic>
        <p:nvPicPr>
          <p:cNvPr id="4" name="Picture 2" descr="Agile with Scrum for Hardware Development – Explained by MEQIFY - YouTube">
            <a:extLst>
              <a:ext uri="{FF2B5EF4-FFF2-40B4-BE49-F238E27FC236}">
                <a16:creationId xmlns:a16="http://schemas.microsoft.com/office/drawing/2014/main" id="{851DD6DD-9A37-4FB2-817C-3E231B9C8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520764"/>
            <a:ext cx="6780700" cy="381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294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D7DDC-1B6E-45EA-B713-C6D6BA697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948"/>
            <a:ext cx="10515600" cy="871008"/>
          </a:xfrm>
        </p:spPr>
        <p:txBody>
          <a:bodyPr>
            <a:norm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Scrum Characteristics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F94ABCED-26D7-4B49-B364-FE009709E5B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36599" y="1464381"/>
          <a:ext cx="10981267" cy="4157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533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D7DDC-1B6E-45EA-B713-C6D6BA697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948"/>
            <a:ext cx="10515600" cy="871008"/>
          </a:xfrm>
        </p:spPr>
        <p:txBody>
          <a:bodyPr>
            <a:norm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Scrum Characteristics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F94ABCED-26D7-4B49-B364-FE009709E5B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36599" y="1464381"/>
          <a:ext cx="10981267" cy="4157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5133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Scrum (desenvolvimento de software) – Wikipédia, a enciclopédia livre">
            <a:extLst>
              <a:ext uri="{FF2B5EF4-FFF2-40B4-BE49-F238E27FC236}">
                <a16:creationId xmlns:a16="http://schemas.microsoft.com/office/drawing/2014/main" id="{543294AE-CEB8-455A-8E28-52BC95A31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1500"/>
            <a:ext cx="1143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CBD028-1717-4DB5-BEB6-972DFF33B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89" y="90432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SCRUM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6B4832C-6189-447C-8F81-AD80CC698A1A}"/>
              </a:ext>
            </a:extLst>
          </p:cNvPr>
          <p:cNvSpPr txBox="1"/>
          <p:nvPr/>
        </p:nvSpPr>
        <p:spPr>
          <a:xfrm>
            <a:off x="2777067" y="3429000"/>
            <a:ext cx="125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Sprint Goal</a:t>
            </a:r>
          </a:p>
        </p:txBody>
      </p:sp>
    </p:spTree>
    <p:extLst>
      <p:ext uri="{BB962C8B-B14F-4D97-AF65-F5344CB8AC3E}">
        <p14:creationId xmlns:p14="http://schemas.microsoft.com/office/powerpoint/2010/main" val="2977593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Scrum (desenvolvimento de software) – Wikipédia, a enciclopédia livre">
            <a:extLst>
              <a:ext uri="{FF2B5EF4-FFF2-40B4-BE49-F238E27FC236}">
                <a16:creationId xmlns:a16="http://schemas.microsoft.com/office/drawing/2014/main" id="{543294AE-CEB8-455A-8E28-52BC95A31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1500"/>
            <a:ext cx="1143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CBD028-1717-4DB5-BEB6-972DFF33B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89" y="90432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SCRUM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6B4832C-6189-447C-8F81-AD80CC698A1A}"/>
              </a:ext>
            </a:extLst>
          </p:cNvPr>
          <p:cNvSpPr txBox="1"/>
          <p:nvPr/>
        </p:nvSpPr>
        <p:spPr>
          <a:xfrm>
            <a:off x="2777067" y="3429000"/>
            <a:ext cx="125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Sprint Goal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C0A246-C943-C75F-D4ED-9424C8A7CFFA}"/>
              </a:ext>
            </a:extLst>
          </p:cNvPr>
          <p:cNvSpPr/>
          <p:nvPr/>
        </p:nvSpPr>
        <p:spPr>
          <a:xfrm>
            <a:off x="83127" y="2462645"/>
            <a:ext cx="5881255" cy="3325091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08EA7-1A50-FAD5-66FE-A120778CD40F}"/>
              </a:ext>
            </a:extLst>
          </p:cNvPr>
          <p:cNvSpPr txBox="1"/>
          <p:nvPr/>
        </p:nvSpPr>
        <p:spPr>
          <a:xfrm>
            <a:off x="1392381" y="2560904"/>
            <a:ext cx="2807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Planning Meeting</a:t>
            </a:r>
          </a:p>
        </p:txBody>
      </p:sp>
    </p:spTree>
    <p:extLst>
      <p:ext uri="{BB962C8B-B14F-4D97-AF65-F5344CB8AC3E}">
        <p14:creationId xmlns:p14="http://schemas.microsoft.com/office/powerpoint/2010/main" val="3813756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Scrum (desenvolvimento de software) – Wikipédia, a enciclopédia livre">
            <a:extLst>
              <a:ext uri="{FF2B5EF4-FFF2-40B4-BE49-F238E27FC236}">
                <a16:creationId xmlns:a16="http://schemas.microsoft.com/office/drawing/2014/main" id="{543294AE-CEB8-455A-8E28-52BC95A31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1500"/>
            <a:ext cx="1143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CBD028-1717-4DB5-BEB6-972DFF33B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89" y="90432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SCRUM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6B4832C-6189-447C-8F81-AD80CC698A1A}"/>
              </a:ext>
            </a:extLst>
          </p:cNvPr>
          <p:cNvSpPr txBox="1"/>
          <p:nvPr/>
        </p:nvSpPr>
        <p:spPr>
          <a:xfrm>
            <a:off x="2777067" y="3429000"/>
            <a:ext cx="125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Sprint Goal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C0A246-C943-C75F-D4ED-9424C8A7CFFA}"/>
              </a:ext>
            </a:extLst>
          </p:cNvPr>
          <p:cNvSpPr/>
          <p:nvPr/>
        </p:nvSpPr>
        <p:spPr>
          <a:xfrm>
            <a:off x="5663045" y="288576"/>
            <a:ext cx="5872196" cy="2402670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08EA7-1A50-FAD5-66FE-A120778CD40F}"/>
              </a:ext>
            </a:extLst>
          </p:cNvPr>
          <p:cNvSpPr txBox="1"/>
          <p:nvPr/>
        </p:nvSpPr>
        <p:spPr>
          <a:xfrm>
            <a:off x="6826826" y="365059"/>
            <a:ext cx="2266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Daily Meeting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B0D531-9C77-114B-162F-BCC06112A934}"/>
              </a:ext>
            </a:extLst>
          </p:cNvPr>
          <p:cNvSpPr txBox="1"/>
          <p:nvPr/>
        </p:nvSpPr>
        <p:spPr>
          <a:xfrm>
            <a:off x="7959892" y="904320"/>
            <a:ext cx="34360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did you do yesterday?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will you do today?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Are there any impediments?</a:t>
            </a:r>
          </a:p>
        </p:txBody>
      </p:sp>
    </p:spTree>
    <p:extLst>
      <p:ext uri="{BB962C8B-B14F-4D97-AF65-F5344CB8AC3E}">
        <p14:creationId xmlns:p14="http://schemas.microsoft.com/office/powerpoint/2010/main" val="96825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Scrum (desenvolvimento de software) – Wikipédia, a enciclopédia livre">
            <a:extLst>
              <a:ext uri="{FF2B5EF4-FFF2-40B4-BE49-F238E27FC236}">
                <a16:creationId xmlns:a16="http://schemas.microsoft.com/office/drawing/2014/main" id="{543294AE-CEB8-455A-8E28-52BC95A31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1500"/>
            <a:ext cx="1143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CBD028-1717-4DB5-BEB6-972DFF33B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89" y="90432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SCRUM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6B4832C-6189-447C-8F81-AD80CC698A1A}"/>
              </a:ext>
            </a:extLst>
          </p:cNvPr>
          <p:cNvSpPr txBox="1"/>
          <p:nvPr/>
        </p:nvSpPr>
        <p:spPr>
          <a:xfrm>
            <a:off x="2777067" y="3429000"/>
            <a:ext cx="125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Sprint Goal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C0A246-C943-C75F-D4ED-9424C8A7CFFA}"/>
              </a:ext>
            </a:extLst>
          </p:cNvPr>
          <p:cNvSpPr/>
          <p:nvPr/>
        </p:nvSpPr>
        <p:spPr>
          <a:xfrm>
            <a:off x="9019308" y="2982190"/>
            <a:ext cx="2867892" cy="2638513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08EA7-1A50-FAD5-66FE-A120778CD40F}"/>
              </a:ext>
            </a:extLst>
          </p:cNvPr>
          <p:cNvSpPr txBox="1"/>
          <p:nvPr/>
        </p:nvSpPr>
        <p:spPr>
          <a:xfrm>
            <a:off x="9304845" y="2982190"/>
            <a:ext cx="2240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Sprint Review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B0D531-9C77-114B-162F-BCC06112A934}"/>
              </a:ext>
            </a:extLst>
          </p:cNvPr>
          <p:cNvSpPr txBox="1"/>
          <p:nvPr/>
        </p:nvSpPr>
        <p:spPr>
          <a:xfrm>
            <a:off x="9180777" y="1069245"/>
            <a:ext cx="2557486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PowerPoint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Members and other visitors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4980C2-7D73-35EE-3938-A9B7FD2DED04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10459520" y="2392684"/>
            <a:ext cx="471716" cy="589506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144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Scrum (desenvolvimento de software) – Wikipédia, a enciclopédia livre">
            <a:extLst>
              <a:ext uri="{FF2B5EF4-FFF2-40B4-BE49-F238E27FC236}">
                <a16:creationId xmlns:a16="http://schemas.microsoft.com/office/drawing/2014/main" id="{543294AE-CEB8-455A-8E28-52BC95A31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1500"/>
            <a:ext cx="1143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CBD028-1717-4DB5-BEB6-972DFF33B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89" y="90432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SCRUM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6B4832C-6189-447C-8F81-AD80CC698A1A}"/>
              </a:ext>
            </a:extLst>
          </p:cNvPr>
          <p:cNvSpPr txBox="1"/>
          <p:nvPr/>
        </p:nvSpPr>
        <p:spPr>
          <a:xfrm>
            <a:off x="2777067" y="3429000"/>
            <a:ext cx="125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Sprint Goal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C0A246-C943-C75F-D4ED-9424C8A7CFFA}"/>
              </a:ext>
            </a:extLst>
          </p:cNvPr>
          <p:cNvSpPr/>
          <p:nvPr/>
        </p:nvSpPr>
        <p:spPr>
          <a:xfrm>
            <a:off x="9019308" y="2982190"/>
            <a:ext cx="2867892" cy="2638513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08EA7-1A50-FAD5-66FE-A120778CD40F}"/>
              </a:ext>
            </a:extLst>
          </p:cNvPr>
          <p:cNvSpPr txBox="1"/>
          <p:nvPr/>
        </p:nvSpPr>
        <p:spPr>
          <a:xfrm>
            <a:off x="9304845" y="2982190"/>
            <a:ext cx="2229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Retrospective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B0D531-9C77-114B-162F-BCC06112A934}"/>
              </a:ext>
            </a:extLst>
          </p:cNvPr>
          <p:cNvSpPr txBox="1"/>
          <p:nvPr/>
        </p:nvSpPr>
        <p:spPr>
          <a:xfrm>
            <a:off x="8201890" y="992954"/>
            <a:ext cx="3647210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problems and successes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should we keep doing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should we stop doing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should we start doing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4980C2-7D73-35EE-3938-A9B7FD2DED04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10025495" y="2316393"/>
            <a:ext cx="358486" cy="589506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031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Prova dos 100 m rasos das Olimpíadas bate recorde no Twitter | Exame">
            <a:extLst>
              <a:ext uri="{FF2B5EF4-FFF2-40B4-BE49-F238E27FC236}">
                <a16:creationId xmlns:a16="http://schemas.microsoft.com/office/drawing/2014/main" id="{2D90FA43-00D3-4BD3-A101-464E03F56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 bwMode="auto">
          <a:xfrm>
            <a:off x="1" y="10"/>
            <a:ext cx="5836355" cy="685799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76D9BB0-A52C-4E1A-9FF1-0BDC090CF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182" y="128701"/>
            <a:ext cx="6592711" cy="989547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 Black" panose="020B0A04020102020204" pitchFamily="34" charset="0"/>
              </a:rPr>
              <a:t>SCRUM SPRINT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0C0691-B862-4AF9-98CF-A7BEE9D75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8760" y="1115301"/>
            <a:ext cx="6307553" cy="155811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It is a </a:t>
            </a:r>
            <a:r>
              <a:rPr lang="en-US" b="1" dirty="0"/>
              <a:t>set period of time</a:t>
            </a:r>
            <a:r>
              <a:rPr lang="en-US" dirty="0"/>
              <a:t> during which specific work has to be completed and made ready for review.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5E4AA2E-1E74-4CC1-8975-F55AFE9DB508}"/>
              </a:ext>
            </a:extLst>
          </p:cNvPr>
          <p:cNvSpPr txBox="1"/>
          <p:nvPr/>
        </p:nvSpPr>
        <p:spPr>
          <a:xfrm>
            <a:off x="5724536" y="2960324"/>
            <a:ext cx="6096000" cy="2492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600" dirty="0"/>
              <a:t>Typical duration is 2–4 weeks or a calendar month at most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600" dirty="0"/>
              <a:t>A constant duration leads to a better rhythm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600" dirty="0"/>
              <a:t>Product is designed, coded, and tested during the sprint</a:t>
            </a:r>
          </a:p>
        </p:txBody>
      </p:sp>
    </p:spTree>
    <p:extLst>
      <p:ext uri="{BB962C8B-B14F-4D97-AF65-F5344CB8AC3E}">
        <p14:creationId xmlns:p14="http://schemas.microsoft.com/office/powerpoint/2010/main" val="246449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2,597 Golden Rule Stock Photos, Pictures &amp;amp; Royalty-Free Images - iStock">
            <a:extLst>
              <a:ext uri="{FF2B5EF4-FFF2-40B4-BE49-F238E27FC236}">
                <a16:creationId xmlns:a16="http://schemas.microsoft.com/office/drawing/2014/main" id="{CC60C42C-A686-45F7-B4B0-6BBFD1FA7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79" y="0"/>
            <a:ext cx="10352240" cy="528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17F6D939-1459-41F3-8726-90F20CDF99F0}"/>
              </a:ext>
            </a:extLst>
          </p:cNvPr>
          <p:cNvSpPr txBox="1"/>
          <p:nvPr/>
        </p:nvSpPr>
        <p:spPr>
          <a:xfrm>
            <a:off x="1196292" y="1923871"/>
            <a:ext cx="716877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No changes</a:t>
            </a:r>
            <a:r>
              <a:rPr lang="en-US" sz="3200" b="0" dirty="0"/>
              <a:t> are made that would endanger the Sprint Goal;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Quality does not decrease</a:t>
            </a:r>
            <a:r>
              <a:rPr lang="en-US" sz="3200" b="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0" dirty="0"/>
              <a:t>The </a:t>
            </a:r>
            <a:r>
              <a:rPr lang="en-US" sz="3200" b="1" dirty="0"/>
              <a:t>Product Backlog is refined</a:t>
            </a:r>
            <a:r>
              <a:rPr lang="en-US" sz="3200" b="0" dirty="0"/>
              <a:t> as needed; and,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Scope may be clarified and renegotiated</a:t>
            </a:r>
            <a:r>
              <a:rPr lang="en-US" sz="3200" b="0" dirty="0"/>
              <a:t> with the Product Owner as more is learned.</a:t>
            </a:r>
            <a:endParaRPr lang="en-US" sz="320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F6AFC3C-382B-44B0-9E38-CBD44EFCC098}"/>
              </a:ext>
            </a:extLst>
          </p:cNvPr>
          <p:cNvSpPr txBox="1"/>
          <p:nvPr/>
        </p:nvSpPr>
        <p:spPr>
          <a:xfrm rot="16200000">
            <a:off x="-304383" y="3194762"/>
            <a:ext cx="1869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SPRINT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2A1F37F3-4ED3-4A19-89EF-28EA7B3E1B18}"/>
              </a:ext>
            </a:extLst>
          </p:cNvPr>
          <p:cNvCxnSpPr/>
          <p:nvPr/>
        </p:nvCxnSpPr>
        <p:spPr>
          <a:xfrm>
            <a:off x="1026008" y="2065867"/>
            <a:ext cx="0" cy="36124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99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Business Fundamentals: What is a Project Management Process? | Nave">
            <a:extLst>
              <a:ext uri="{FF2B5EF4-FFF2-40B4-BE49-F238E27FC236}">
                <a16:creationId xmlns:a16="http://schemas.microsoft.com/office/drawing/2014/main" id="{F7DB40D0-A88D-496D-BB9A-84CA1B121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51E2CB-717B-4DCC-951D-A298BD991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94" y="5904089"/>
            <a:ext cx="12198094" cy="852328"/>
          </a:xfrm>
          <a:solidFill>
            <a:schemeClr val="tx1">
              <a:lumMod val="95000"/>
              <a:lumOff val="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+mj-lt"/>
              </a:rPr>
              <a:t>Why do I need Project Management?</a:t>
            </a:r>
          </a:p>
        </p:txBody>
      </p:sp>
    </p:spTree>
    <p:extLst>
      <p:ext uri="{BB962C8B-B14F-4D97-AF65-F5344CB8AC3E}">
        <p14:creationId xmlns:p14="http://schemas.microsoft.com/office/powerpoint/2010/main" val="319569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Curiosidades] Porque Um Ator é Chamado de Canastrão? – Portal dos Atores |  Atores da Depressão">
            <a:extLst>
              <a:ext uri="{FF2B5EF4-FFF2-40B4-BE49-F238E27FC236}">
                <a16:creationId xmlns:a16="http://schemas.microsoft.com/office/drawing/2014/main" id="{01055A86-D065-4440-BF96-765D2CE9FC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7" b="2202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4" name="Rectangle 13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66148F-89C9-4609-92F9-E1241B4E6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SCRUM Roles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cxnSp>
        <p:nvCxnSpPr>
          <p:cNvPr id="17415" name="Straight Connector 13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59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B631D-9340-480A-9A6F-5EAD99D29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Arial Black" panose="020B0A04020102020204" pitchFamily="34" charset="0"/>
              </a:rPr>
              <a:t>Product Owner (PO)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F2024A-D023-4A11-86EA-62E044773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Define the features of the product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Decide on release date and content</a:t>
            </a:r>
          </a:p>
          <a:p>
            <a:pPr>
              <a:lnSpc>
                <a:spcPct val="100000"/>
              </a:lnSpc>
            </a:pPr>
            <a:r>
              <a:rPr lang="en-US" sz="3600" b="1" dirty="0"/>
              <a:t>Be responsible for the profitability of the product (ROI)</a:t>
            </a:r>
          </a:p>
          <a:p>
            <a:pPr>
              <a:lnSpc>
                <a:spcPct val="100000"/>
              </a:lnSpc>
            </a:pPr>
            <a:r>
              <a:rPr lang="en-US" sz="3600" b="1" dirty="0"/>
              <a:t>Prioritize features according to market value 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Adjust features and priority every iteration, as needed  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Accept or reject work results</a:t>
            </a:r>
          </a:p>
        </p:txBody>
      </p:sp>
      <p:pic>
        <p:nvPicPr>
          <p:cNvPr id="20482" name="Picture 2" descr="Evolution of the Product Owner | Scrum.org">
            <a:extLst>
              <a:ext uri="{FF2B5EF4-FFF2-40B4-BE49-F238E27FC236}">
                <a16:creationId xmlns:a16="http://schemas.microsoft.com/office/drawing/2014/main" id="{41C4B891-2884-4119-A9BC-81DEB93C3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9" t="12511" r="24156" b="11934"/>
          <a:stretch/>
        </p:blipFill>
        <p:spPr bwMode="auto">
          <a:xfrm>
            <a:off x="9403645" y="203199"/>
            <a:ext cx="1539717" cy="212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008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Evolution of the Scrum Master | Scrum.org">
            <a:extLst>
              <a:ext uri="{FF2B5EF4-FFF2-40B4-BE49-F238E27FC236}">
                <a16:creationId xmlns:a16="http://schemas.microsoft.com/office/drawing/2014/main" id="{0C68FB6A-D23F-4F0A-BE89-425F3633F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1" t="11831" r="11062" b="6391"/>
          <a:stretch/>
        </p:blipFill>
        <p:spPr bwMode="auto">
          <a:xfrm>
            <a:off x="9866489" y="146756"/>
            <a:ext cx="2201333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C6B631D-9340-480A-9A6F-5EAD99D29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68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 Black" panose="020B0A04020102020204" pitchFamily="34" charset="0"/>
              </a:rPr>
              <a:t>Scrum Master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F2024A-D023-4A11-86EA-62E044773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378" y="1537399"/>
            <a:ext cx="10515600" cy="362560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Represents management to the project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Responsible for enacting Scrum values and practices</a:t>
            </a:r>
          </a:p>
          <a:p>
            <a:pPr>
              <a:lnSpc>
                <a:spcPct val="100000"/>
              </a:lnSpc>
            </a:pPr>
            <a:r>
              <a:rPr lang="en-US" sz="3600" b="1" dirty="0"/>
              <a:t>Removes impediments 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Ensure that the team is fully functional and productive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Enable close cooperation across all roles and functions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Shield the team from external interferences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BC511BA-603D-4F3D-BCB6-3E1EB084C6EB}"/>
              </a:ext>
            </a:extLst>
          </p:cNvPr>
          <p:cNvSpPr txBox="1"/>
          <p:nvPr/>
        </p:nvSpPr>
        <p:spPr>
          <a:xfrm>
            <a:off x="4188177" y="5125156"/>
            <a:ext cx="3606052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HE IS NOT A BOSS!!!</a:t>
            </a:r>
          </a:p>
        </p:txBody>
      </p:sp>
    </p:spTree>
    <p:extLst>
      <p:ext uri="{BB962C8B-B14F-4D97-AF65-F5344CB8AC3E}">
        <p14:creationId xmlns:p14="http://schemas.microsoft.com/office/powerpoint/2010/main" val="261202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B631D-9340-480A-9A6F-5EAD99D29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68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 Black" panose="020B0A04020102020204" pitchFamily="34" charset="0"/>
              </a:rPr>
              <a:t>Scrum Team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F2024A-D023-4A11-86EA-62E044773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378" y="1830909"/>
            <a:ext cx="10515600" cy="3869979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3000" dirty="0"/>
              <a:t>Typically: </a:t>
            </a:r>
            <a:r>
              <a:rPr lang="en-US" sz="3000" b="1" dirty="0"/>
              <a:t>5-9 people</a:t>
            </a:r>
          </a:p>
          <a:p>
            <a:pPr algn="just">
              <a:lnSpc>
                <a:spcPct val="100000"/>
              </a:lnSpc>
            </a:pPr>
            <a:r>
              <a:rPr lang="en-US" sz="3000" b="1" dirty="0"/>
              <a:t>Cross-functional</a:t>
            </a:r>
            <a:r>
              <a:rPr lang="en-US" sz="3000" dirty="0"/>
              <a:t>: Programmers, testers, user experience designers, etc.</a:t>
            </a:r>
          </a:p>
          <a:p>
            <a:pPr algn="just">
              <a:lnSpc>
                <a:spcPct val="100000"/>
              </a:lnSpc>
            </a:pPr>
            <a:r>
              <a:rPr lang="en-US" sz="3000" dirty="0"/>
              <a:t>Members should be full-time</a:t>
            </a:r>
          </a:p>
          <a:p>
            <a:pPr lvl="1" algn="just">
              <a:lnSpc>
                <a:spcPct val="100000"/>
              </a:lnSpc>
            </a:pPr>
            <a:r>
              <a:rPr lang="en-US" sz="3000" i="1" dirty="0">
                <a:solidFill>
                  <a:srgbClr val="FF0000"/>
                </a:solidFill>
              </a:rPr>
              <a:t>May be exceptions (e.g., database administrator)</a:t>
            </a:r>
          </a:p>
          <a:p>
            <a:pPr algn="just">
              <a:lnSpc>
                <a:spcPct val="100000"/>
              </a:lnSpc>
            </a:pPr>
            <a:r>
              <a:rPr lang="en-US" sz="3000" dirty="0"/>
              <a:t>Teams are </a:t>
            </a:r>
            <a:r>
              <a:rPr lang="en-US" sz="3000" b="1" dirty="0"/>
              <a:t>self-organizing</a:t>
            </a:r>
            <a:r>
              <a:rPr lang="en-US" sz="3000" dirty="0"/>
              <a:t>: Ideally, no titles but rarely a possibility</a:t>
            </a:r>
          </a:p>
          <a:p>
            <a:pPr algn="just">
              <a:lnSpc>
                <a:spcPct val="100000"/>
              </a:lnSpc>
            </a:pPr>
            <a:r>
              <a:rPr lang="en-US" sz="3000" dirty="0"/>
              <a:t>Membership should </a:t>
            </a:r>
            <a:r>
              <a:rPr lang="en-US" sz="3000" b="1" dirty="0"/>
              <a:t>change only between sprints</a:t>
            </a:r>
          </a:p>
          <a:p>
            <a:pPr algn="just">
              <a:lnSpc>
                <a:spcPct val="100000"/>
              </a:lnSpc>
            </a:pPr>
            <a:endParaRPr lang="en-US" sz="3000" dirty="0"/>
          </a:p>
        </p:txBody>
      </p:sp>
      <p:pic>
        <p:nvPicPr>
          <p:cNvPr id="21506" name="Picture 2" descr="Evolution of the Development Team | Scrum.org">
            <a:extLst>
              <a:ext uri="{FF2B5EF4-FFF2-40B4-BE49-F238E27FC236}">
                <a16:creationId xmlns:a16="http://schemas.microsoft.com/office/drawing/2014/main" id="{90940561-02C6-499E-B417-2DB77F544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7"/>
          <a:stretch/>
        </p:blipFill>
        <p:spPr bwMode="auto">
          <a:xfrm>
            <a:off x="7988475" y="191119"/>
            <a:ext cx="4203525" cy="138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685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The tale of the pig and the chicken [40] | Download Scientific Diagram">
            <a:extLst>
              <a:ext uri="{FF2B5EF4-FFF2-40B4-BE49-F238E27FC236}">
                <a16:creationId xmlns:a16="http://schemas.microsoft.com/office/drawing/2014/main" id="{3C8BD209-B8C4-41E5-8D37-D5B40BA63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61" y="1771650"/>
            <a:ext cx="10713619" cy="377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208301D5-F7A4-441B-99D1-B34BD41B5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4968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 Black" panose="020B0A04020102020204" pitchFamily="34" charset="0"/>
              </a:rPr>
              <a:t>Scrum Team</a:t>
            </a:r>
          </a:p>
        </p:txBody>
      </p:sp>
    </p:spTree>
    <p:extLst>
      <p:ext uri="{BB962C8B-B14F-4D97-AF65-F5344CB8AC3E}">
        <p14:creationId xmlns:p14="http://schemas.microsoft.com/office/powerpoint/2010/main" val="2329679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938C22-F761-4873-9D02-59B02E148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Initialization</a:t>
            </a:r>
          </a:p>
        </p:txBody>
      </p:sp>
      <p:pic>
        <p:nvPicPr>
          <p:cNvPr id="22530" name="Picture 2" descr="Quick and dirty Scrum guide: ceremonies and artifacts | Ariad | Doing  business in a digital world">
            <a:extLst>
              <a:ext uri="{FF2B5EF4-FFF2-40B4-BE49-F238E27FC236}">
                <a16:creationId xmlns:a16="http://schemas.microsoft.com/office/drawing/2014/main" id="{0629368B-BB9F-4CBA-991A-AFEE74985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" b="14830"/>
          <a:stretch/>
        </p:blipFill>
        <p:spPr bwMode="auto">
          <a:xfrm>
            <a:off x="4874362" y="943846"/>
            <a:ext cx="7317637" cy="473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024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F1097-2201-4B57-ACC1-40A9F8D3A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86" y="240947"/>
            <a:ext cx="10515600" cy="831497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Product Backlog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AAB7F3-A042-43DC-85DD-9E8D3C40B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56" y="1248304"/>
            <a:ext cx="7608711" cy="458805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3000" dirty="0"/>
              <a:t>The </a:t>
            </a:r>
            <a:r>
              <a:rPr lang="en-US" sz="3000" b="1" dirty="0"/>
              <a:t>requirements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3000" dirty="0"/>
              <a:t>A </a:t>
            </a:r>
            <a:r>
              <a:rPr lang="en-US" sz="3000" b="1" dirty="0"/>
              <a:t>list of all desired work</a:t>
            </a:r>
            <a:r>
              <a:rPr lang="en-US" sz="3000" dirty="0"/>
              <a:t> on the project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3000" dirty="0"/>
              <a:t>Ideally expressed such that </a:t>
            </a:r>
            <a:r>
              <a:rPr lang="en-US" sz="3000" b="1" dirty="0"/>
              <a:t>each item has value to the users or customers </a:t>
            </a:r>
            <a:r>
              <a:rPr lang="en-US" sz="3000" dirty="0"/>
              <a:t>of the product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3000" b="1" dirty="0"/>
              <a:t>Prioritized by the product owner</a:t>
            </a:r>
            <a:r>
              <a:rPr lang="en-US" sz="3000" dirty="0"/>
              <a:t> (PO)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3000" dirty="0"/>
              <a:t>Reprioritized at the start of each sprint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7041208-956B-48FE-9BE4-550855070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616" y="526744"/>
            <a:ext cx="4066384" cy="512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88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91F137-77AC-415B-9E72-208EF74AF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5752"/>
            <a:ext cx="10515600" cy="1325563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Sprint Backlog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3256E4-CF04-46E9-B75D-9F10030B7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888" y="4313923"/>
            <a:ext cx="10696224" cy="132556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Most teams also estimate </a:t>
            </a:r>
            <a:r>
              <a:rPr lang="en-US" sz="3200" b="1" dirty="0"/>
              <a:t>how many hours each</a:t>
            </a:r>
            <a:r>
              <a:rPr lang="en-US" sz="3200" dirty="0"/>
              <a:t> task will take someone on the team to complete.</a:t>
            </a:r>
          </a:p>
        </p:txBody>
      </p:sp>
      <p:pic>
        <p:nvPicPr>
          <p:cNvPr id="25602" name="Picture 2" descr="Product Backlog HD Stock Images | Shutterstock">
            <a:extLst>
              <a:ext uri="{FF2B5EF4-FFF2-40B4-BE49-F238E27FC236}">
                <a16:creationId xmlns:a16="http://schemas.microsoft.com/office/drawing/2014/main" id="{329809EE-9DBF-464B-8419-C81A0E49E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3" r="4239" b="9182"/>
          <a:stretch/>
        </p:blipFill>
        <p:spPr bwMode="auto">
          <a:xfrm>
            <a:off x="7447844" y="828165"/>
            <a:ext cx="3905956" cy="295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9716CA9-A64D-44CB-865A-3F50B8E653B5}"/>
              </a:ext>
            </a:extLst>
          </p:cNvPr>
          <p:cNvSpPr txBox="1"/>
          <p:nvPr/>
        </p:nvSpPr>
        <p:spPr>
          <a:xfrm>
            <a:off x="697087" y="1625606"/>
            <a:ext cx="6499580" cy="18900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sz="3600" dirty="0"/>
              <a:t>List of tasks identified by the Scrum team to be completed during the Scrum sprint. </a:t>
            </a:r>
          </a:p>
        </p:txBody>
      </p:sp>
    </p:spTree>
    <p:extLst>
      <p:ext uri="{BB962C8B-B14F-4D97-AF65-F5344CB8AC3E}">
        <p14:creationId xmlns:p14="http://schemas.microsoft.com/office/powerpoint/2010/main" val="3810091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BEBA0-94A6-4C9D-A262-1220835E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835025"/>
            <a:ext cx="10515600" cy="1325563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Sprint Goal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DA448C-650A-4908-B2CE-6F2253242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222" y="2524124"/>
            <a:ext cx="5178778" cy="161501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600" dirty="0"/>
              <a:t>A short statement of what the work will be focused on during the sprint.</a:t>
            </a:r>
          </a:p>
          <a:p>
            <a:pPr algn="just"/>
            <a:endParaRPr lang="en-US" sz="3600" dirty="0"/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EC4F18C5-9B1F-4A15-A287-C2751B50EBE0}"/>
              </a:ext>
            </a:extLst>
          </p:cNvPr>
          <p:cNvSpPr>
            <a:spLocks/>
          </p:cNvSpPr>
          <p:nvPr/>
        </p:nvSpPr>
        <p:spPr bwMode="auto">
          <a:xfrm>
            <a:off x="7041444" y="2036233"/>
            <a:ext cx="4902200" cy="1556808"/>
          </a:xfrm>
          <a:prstGeom prst="roundRect">
            <a:avLst>
              <a:gd name="adj" fmla="val 15685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003C8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699909-6487-44BA-B185-CE25773FA9AB}"/>
              </a:ext>
            </a:extLst>
          </p:cNvPr>
          <p:cNvSpPr>
            <a:spLocks/>
          </p:cNvSpPr>
          <p:nvPr/>
        </p:nvSpPr>
        <p:spPr bwMode="auto">
          <a:xfrm>
            <a:off x="7524044" y="2036233"/>
            <a:ext cx="2603500" cy="457200"/>
          </a:xfrm>
          <a:prstGeom prst="rect">
            <a:avLst/>
          </a:prstGeom>
          <a:solidFill>
            <a:srgbClr val="003C8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E3E65B30-FB87-4296-89CC-F29A5057D74E}"/>
              </a:ext>
            </a:extLst>
          </p:cNvPr>
          <p:cNvSpPr>
            <a:spLocks/>
          </p:cNvSpPr>
          <p:nvPr/>
        </p:nvSpPr>
        <p:spPr bwMode="auto">
          <a:xfrm>
            <a:off x="6987821" y="3745441"/>
            <a:ext cx="4902200" cy="1943100"/>
          </a:xfrm>
          <a:prstGeom prst="roundRect">
            <a:avLst>
              <a:gd name="adj" fmla="val 15685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rgbClr val="003C8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4D8ABB-D024-4AAC-A74A-3663A4F709DD}"/>
              </a:ext>
            </a:extLst>
          </p:cNvPr>
          <p:cNvSpPr>
            <a:spLocks/>
          </p:cNvSpPr>
          <p:nvPr/>
        </p:nvSpPr>
        <p:spPr bwMode="auto">
          <a:xfrm>
            <a:off x="6994171" y="3745441"/>
            <a:ext cx="3079750" cy="4572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477C7B-4845-48E2-891F-B4F88279E327}"/>
              </a:ext>
            </a:extLst>
          </p:cNvPr>
          <p:cNvSpPr>
            <a:spLocks/>
          </p:cNvSpPr>
          <p:nvPr/>
        </p:nvSpPr>
        <p:spPr bwMode="auto">
          <a:xfrm>
            <a:off x="7152921" y="3707341"/>
            <a:ext cx="31496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/>
          <a:lstStyle>
            <a:lvl1pPr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400" dirty="0">
                <a:solidFill>
                  <a:srgbClr val="FFFFFF"/>
                </a:solidFill>
              </a:rPr>
              <a:t>Financial services</a:t>
            </a:r>
          </a:p>
        </p:txBody>
      </p:sp>
      <p:sp>
        <p:nvSpPr>
          <p:cNvPr id="14" name="AutoShape 13">
            <a:extLst>
              <a:ext uri="{FF2B5EF4-FFF2-40B4-BE49-F238E27FC236}">
                <a16:creationId xmlns:a16="http://schemas.microsoft.com/office/drawing/2014/main" id="{611036E1-3704-4A9C-8CFC-6FA21D954E2A}"/>
              </a:ext>
            </a:extLst>
          </p:cNvPr>
          <p:cNvSpPr>
            <a:spLocks/>
          </p:cNvSpPr>
          <p:nvPr/>
        </p:nvSpPr>
        <p:spPr bwMode="auto">
          <a:xfrm>
            <a:off x="7041444" y="365125"/>
            <a:ext cx="4902200" cy="1536700"/>
          </a:xfrm>
          <a:prstGeom prst="roundRect">
            <a:avLst>
              <a:gd name="adj" fmla="val 19833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EBA91A-E79F-458F-A2B8-5C178E95AB63}"/>
              </a:ext>
            </a:extLst>
          </p:cNvPr>
          <p:cNvSpPr>
            <a:spLocks/>
          </p:cNvSpPr>
          <p:nvPr/>
        </p:nvSpPr>
        <p:spPr bwMode="auto">
          <a:xfrm>
            <a:off x="7041443" y="365125"/>
            <a:ext cx="3102327" cy="457200"/>
          </a:xfrm>
          <a:prstGeom prst="rect">
            <a:avLst/>
          </a:prstGeom>
          <a:solidFill>
            <a:srgbClr val="003C8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164300-4DDD-4539-B918-527A638CC364}"/>
              </a:ext>
            </a:extLst>
          </p:cNvPr>
          <p:cNvSpPr>
            <a:spLocks/>
          </p:cNvSpPr>
          <p:nvPr/>
        </p:nvSpPr>
        <p:spPr bwMode="auto">
          <a:xfrm>
            <a:off x="7206544" y="327025"/>
            <a:ext cx="31496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/>
          <a:lstStyle>
            <a:lvl1pPr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400">
                <a:solidFill>
                  <a:srgbClr val="FFFFFF"/>
                </a:solidFill>
              </a:rPr>
              <a:t>Life Sciences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A3EA16-7413-414D-9D73-B76880402386}"/>
              </a:ext>
            </a:extLst>
          </p:cNvPr>
          <p:cNvSpPr>
            <a:spLocks/>
          </p:cNvSpPr>
          <p:nvPr/>
        </p:nvSpPr>
        <p:spPr bwMode="auto">
          <a:xfrm>
            <a:off x="7041444" y="835025"/>
            <a:ext cx="4902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/>
          <a:lstStyle>
            <a:lvl1pPr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400">
                <a:solidFill>
                  <a:srgbClr val="FFFFFF"/>
                </a:solidFill>
              </a:rPr>
              <a:t>Support features necessary for population genetics studies.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E93C92-C7FB-4EA2-96E7-2A49A447ADE2}"/>
              </a:ext>
            </a:extLst>
          </p:cNvPr>
          <p:cNvSpPr>
            <a:spLocks/>
          </p:cNvSpPr>
          <p:nvPr/>
        </p:nvSpPr>
        <p:spPr bwMode="auto">
          <a:xfrm>
            <a:off x="7127521" y="4253441"/>
            <a:ext cx="46609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/>
          <a:lstStyle>
            <a:lvl1pPr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400" dirty="0">
                <a:solidFill>
                  <a:schemeClr val="accent4">
                    <a:lumMod val="50000"/>
                  </a:schemeClr>
                </a:solidFill>
              </a:rPr>
              <a:t>Support more technical indicators than company ABC with real-time, streaming data.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9623A5-89F3-4F61-BA5A-4172C39E57AC}"/>
              </a:ext>
            </a:extLst>
          </p:cNvPr>
          <p:cNvSpPr>
            <a:spLocks/>
          </p:cNvSpPr>
          <p:nvPr/>
        </p:nvSpPr>
        <p:spPr bwMode="auto">
          <a:xfrm>
            <a:off x="7155744" y="2556933"/>
            <a:ext cx="46609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/>
          <a:lstStyle>
            <a:lvl1pPr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400" dirty="0">
                <a:solidFill>
                  <a:schemeClr val="accent6">
                    <a:lumMod val="50000"/>
                  </a:schemeClr>
                </a:solidFill>
              </a:rPr>
              <a:t>Make the application run on SQL Server in addition to Oracle.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4A1D1-D617-4C0E-8CE3-44A0724B5D0A}"/>
              </a:ext>
            </a:extLst>
          </p:cNvPr>
          <p:cNvSpPr>
            <a:spLocks/>
          </p:cNvSpPr>
          <p:nvPr/>
        </p:nvSpPr>
        <p:spPr bwMode="auto">
          <a:xfrm>
            <a:off x="6994171" y="1998133"/>
            <a:ext cx="3149600" cy="50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lIns="50800" tIns="50800" rIns="50800" bIns="50800"/>
          <a:lstStyle>
            <a:lvl1pPr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400">
                <a:solidFill>
                  <a:srgbClr val="FFFFFF"/>
                </a:solidFill>
              </a:rPr>
              <a:t>Database Application</a:t>
            </a:r>
          </a:p>
        </p:txBody>
      </p:sp>
    </p:spTree>
    <p:extLst>
      <p:ext uri="{BB962C8B-B14F-4D97-AF65-F5344CB8AC3E}">
        <p14:creationId xmlns:p14="http://schemas.microsoft.com/office/powerpoint/2010/main" val="3358853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m 81">
            <a:extLst>
              <a:ext uri="{FF2B5EF4-FFF2-40B4-BE49-F238E27FC236}">
                <a16:creationId xmlns:a16="http://schemas.microsoft.com/office/drawing/2014/main" id="{0FEEF914-1CE9-4701-AABC-F8FD38159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022" y="0"/>
            <a:ext cx="9203244" cy="584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16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2E3D5-3242-4CE6-9295-06E900BC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7" y="204934"/>
            <a:ext cx="7168444" cy="2131865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ea typeface="新細明體" panose="020B0604030504040204" pitchFamily="18" charset="-120"/>
              </a:rPr>
              <a:t>Motivation for Studying Information Technology (IT) Project Management</a:t>
            </a:r>
            <a:endParaRPr lang="en-US" sz="4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E0B7AB-4454-4E44-A33F-F0A3053D0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56" y="2483556"/>
            <a:ext cx="6852355" cy="2910797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zh-TW" sz="3200" b="1" dirty="0">
                <a:ea typeface="新細明體" panose="020B0604030504040204" pitchFamily="18" charset="-120"/>
              </a:rPr>
              <a:t>IT projects have a terrible track record: </a:t>
            </a:r>
            <a:r>
              <a:rPr lang="en-US" altLang="zh-TW" sz="3200" dirty="0">
                <a:ea typeface="新細明體" panose="020B0604030504040204" pitchFamily="18" charset="-120"/>
              </a:rPr>
              <a:t>only </a:t>
            </a:r>
            <a:r>
              <a:rPr lang="en-US" altLang="zh-TW" sz="3200" dirty="0">
                <a:solidFill>
                  <a:srgbClr val="FF0000"/>
                </a:solidFill>
                <a:ea typeface="新細明體" panose="020B0604030504040204" pitchFamily="18" charset="-120"/>
              </a:rPr>
              <a:t>16.2% of IT projects were successful </a:t>
            </a:r>
            <a:r>
              <a:rPr lang="en-US" altLang="zh-TW" sz="3200" dirty="0">
                <a:ea typeface="新細明體" panose="020B0604030504040204" pitchFamily="18" charset="-120"/>
              </a:rPr>
              <a:t>and over </a:t>
            </a:r>
            <a:r>
              <a:rPr lang="en-US" altLang="zh-TW" sz="3200" dirty="0">
                <a:solidFill>
                  <a:srgbClr val="7030A0"/>
                </a:solidFill>
                <a:ea typeface="新細明體" panose="020B0604030504040204" pitchFamily="18" charset="-120"/>
              </a:rPr>
              <a:t>31% were canceled before completion</a:t>
            </a:r>
            <a:r>
              <a:rPr lang="en-US" altLang="zh-TW" sz="3200" dirty="0">
                <a:ea typeface="新細明體" panose="020B0604030504040204" pitchFamily="18" charset="-120"/>
              </a:rPr>
              <a:t>, costing over $81 B in the U.S. alone.</a:t>
            </a:r>
          </a:p>
        </p:txBody>
      </p:sp>
      <p:pic>
        <p:nvPicPr>
          <p:cNvPr id="3074" name="Picture 2" descr="Oh My God Omg GIF - Oh My God Omg Face Palm - Discover &amp;amp; Share GIFs">
            <a:extLst>
              <a:ext uri="{FF2B5EF4-FFF2-40B4-BE49-F238E27FC236}">
                <a16:creationId xmlns:a16="http://schemas.microsoft.com/office/drawing/2014/main" id="{2AE61328-FFBE-42C1-B15A-15CE75A3BE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1" r="14667"/>
          <a:stretch/>
        </p:blipFill>
        <p:spPr bwMode="auto">
          <a:xfrm>
            <a:off x="7642578" y="0"/>
            <a:ext cx="4549422" cy="584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BF5001D-808F-4C38-B67F-59C6859C21C8}"/>
              </a:ext>
            </a:extLst>
          </p:cNvPr>
          <p:cNvSpPr txBox="1"/>
          <p:nvPr/>
        </p:nvSpPr>
        <p:spPr>
          <a:xfrm>
            <a:off x="3375377" y="5171778"/>
            <a:ext cx="6118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B0604030504040204" pitchFamily="18" charset="-120"/>
                <a:cs typeface="+mn-cs"/>
              </a:rPr>
              <a:t>1995 Standish Group study (CHAOS)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162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7985B2-EBED-4653-9AA4-60B05C315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33" y="116769"/>
            <a:ext cx="10515600" cy="1325563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Sprint Planning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8304BDB-432C-4298-9AFF-60F4920BE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939" y="1794933"/>
            <a:ext cx="9840638" cy="301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67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7985B2-EBED-4653-9AA4-60B05C315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33" y="116769"/>
            <a:ext cx="10515600" cy="1325563"/>
          </a:xfrm>
        </p:spPr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Sprint Planning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6FBEED-6A8A-4F5A-952F-5E1B0021F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667" y="1238603"/>
            <a:ext cx="6208889" cy="433810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</a:pPr>
            <a:r>
              <a:rPr lang="en-US" sz="3200" dirty="0"/>
              <a:t>Team </a:t>
            </a:r>
            <a:r>
              <a:rPr lang="en-US" sz="3200" b="1" dirty="0"/>
              <a:t>selects items from the product backlog</a:t>
            </a:r>
            <a:r>
              <a:rPr lang="en-US" sz="3200" dirty="0"/>
              <a:t> they can </a:t>
            </a:r>
            <a:r>
              <a:rPr lang="en-US" sz="3200" b="1" dirty="0"/>
              <a:t>commit</a:t>
            </a:r>
            <a:r>
              <a:rPr lang="en-US" sz="3200" dirty="0"/>
              <a:t> to completing</a:t>
            </a:r>
          </a:p>
          <a:p>
            <a:pPr algn="just">
              <a:lnSpc>
                <a:spcPct val="100000"/>
              </a:lnSpc>
            </a:pPr>
            <a:r>
              <a:rPr lang="en-US" sz="3200" dirty="0"/>
              <a:t>Sprint backlog is created</a:t>
            </a:r>
          </a:p>
          <a:p>
            <a:pPr lvl="1" algn="just">
              <a:lnSpc>
                <a:spcPct val="100000"/>
              </a:lnSpc>
            </a:pPr>
            <a:r>
              <a:rPr lang="en-US" sz="2800" dirty="0"/>
              <a:t>Tasks are identified and each is </a:t>
            </a:r>
            <a:r>
              <a:rPr lang="en-US" sz="2800" b="1" dirty="0"/>
              <a:t>estimated</a:t>
            </a:r>
            <a:r>
              <a:rPr lang="en-US" sz="2800" dirty="0"/>
              <a:t> (1-16 hours)</a:t>
            </a:r>
          </a:p>
          <a:p>
            <a:pPr lvl="1" algn="just">
              <a:lnSpc>
                <a:spcPct val="100000"/>
              </a:lnSpc>
            </a:pPr>
            <a:r>
              <a:rPr lang="en-US" sz="2800" b="1" dirty="0"/>
              <a:t>Collaboratively</a:t>
            </a:r>
            <a:r>
              <a:rPr lang="en-US" sz="2800" dirty="0"/>
              <a:t>, not done alone by the ScrumMaster</a:t>
            </a:r>
          </a:p>
          <a:p>
            <a:pPr algn="just">
              <a:lnSpc>
                <a:spcPct val="100000"/>
              </a:lnSpc>
            </a:pPr>
            <a:r>
              <a:rPr lang="en-US" sz="3200" dirty="0"/>
              <a:t>High-level design is considered</a:t>
            </a:r>
          </a:p>
        </p:txBody>
      </p:sp>
      <p:pic>
        <p:nvPicPr>
          <p:cNvPr id="29702" name="Picture 6" descr="Boas Práticas para uma Sprint Planning - Agilebox">
            <a:extLst>
              <a:ext uri="{FF2B5EF4-FFF2-40B4-BE49-F238E27FC236}">
                <a16:creationId xmlns:a16="http://schemas.microsoft.com/office/drawing/2014/main" id="{8AA84523-6E6B-4820-8EC6-DF1C668AD3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8" r="12866"/>
          <a:stretch/>
        </p:blipFill>
        <p:spPr bwMode="auto">
          <a:xfrm>
            <a:off x="7326488" y="274813"/>
            <a:ext cx="4639733" cy="54599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48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91AA49-0079-426D-B52F-C82355D64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7" y="157055"/>
            <a:ext cx="10515600" cy="1107302"/>
          </a:xfrm>
        </p:spPr>
        <p:txBody>
          <a:bodyPr>
            <a:normAutofit/>
          </a:bodyPr>
          <a:lstStyle/>
          <a:p>
            <a:r>
              <a:rPr lang="en-US" sz="4800" dirty="0"/>
              <a:t>Story Points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C4080B-972B-4940-9CBD-673D4C008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777" y="1264356"/>
            <a:ext cx="5599289" cy="4492977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3200" dirty="0"/>
              <a:t>You can use any measure to give story points (It’s flexible according to the team’s comfort level as Agile is based on flexibility and adaptability).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3200" dirty="0"/>
              <a:t>You can use numbers ranging from 1 to 10; numbers in powers of 2 (1, 2, 4, 8, 16, etc.); Fibonacci series, etc.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E1D9F2D-6B54-47B0-AB53-13EC019674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44124" y="1881566"/>
            <a:ext cx="5290373" cy="30948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2374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91AA49-0079-426D-B52F-C82355D64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7" y="157055"/>
            <a:ext cx="10515600" cy="1107302"/>
          </a:xfrm>
        </p:spPr>
        <p:txBody>
          <a:bodyPr>
            <a:normAutofit/>
          </a:bodyPr>
          <a:lstStyle/>
          <a:p>
            <a:r>
              <a:rPr lang="en-US" sz="4800" dirty="0"/>
              <a:t>Story Points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C4080B-972B-4940-9CBD-673D4C008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73" y="2177765"/>
            <a:ext cx="5599289" cy="213459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3600" dirty="0"/>
              <a:t>A story point corresponds approximately to 1 ideal man/day (8h work).</a:t>
            </a:r>
          </a:p>
        </p:txBody>
      </p:sp>
      <p:pic>
        <p:nvPicPr>
          <p:cNvPr id="16386" name="Picture 2" descr="Story points vs Hours – Agile Champs">
            <a:extLst>
              <a:ext uri="{FF2B5EF4-FFF2-40B4-BE49-F238E27FC236}">
                <a16:creationId xmlns:a16="http://schemas.microsoft.com/office/drawing/2014/main" id="{17415E7B-83E5-4465-8DCE-6B9BC3728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682" y="1878752"/>
            <a:ext cx="4049645" cy="234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90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ow to Become a Scrum Master « Geekbot blog">
            <a:extLst>
              <a:ext uri="{FF2B5EF4-FFF2-40B4-BE49-F238E27FC236}">
                <a16:creationId xmlns:a16="http://schemas.microsoft.com/office/drawing/2014/main" id="{A55FEC75-B2F6-4FEC-B32A-258AF652CC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8E066E-F95C-40D0-93CA-15C056FE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Daily Scrum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433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EDD7F-0D85-4C23-8B35-5137AAAD9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1733" y="71585"/>
            <a:ext cx="5317067" cy="1441125"/>
          </a:xfrm>
        </p:spPr>
        <p:txBody>
          <a:bodyPr anchor="b">
            <a:normAutofit/>
          </a:bodyPr>
          <a:lstStyle/>
          <a:p>
            <a:r>
              <a:rPr lang="en-US" sz="3700" dirty="0">
                <a:latin typeface="Arial Black" panose="020B0A04020102020204" pitchFamily="34" charset="0"/>
              </a:rPr>
              <a:t>Daily SCRUM Meeting</a:t>
            </a:r>
          </a:p>
        </p:txBody>
      </p:sp>
      <p:pic>
        <p:nvPicPr>
          <p:cNvPr id="31746" name="Picture 2" descr="Master of Project Academy | Daily Scrum">
            <a:extLst>
              <a:ext uri="{FF2B5EF4-FFF2-40B4-BE49-F238E27FC236}">
                <a16:creationId xmlns:a16="http://schemas.microsoft.com/office/drawing/2014/main" id="{8761B489-590F-40ED-9EBF-A1A920605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" r="18532"/>
          <a:stretch/>
        </p:blipFill>
        <p:spPr bwMode="auto">
          <a:xfrm>
            <a:off x="20" y="431"/>
            <a:ext cx="6445936" cy="59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D5DD45-9A70-4CDB-BDFE-775E2DE34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1733" y="1598168"/>
            <a:ext cx="5396089" cy="466716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Parameters</a:t>
            </a:r>
            <a:r>
              <a:rPr lang="en-US" dirty="0"/>
              <a:t>: </a:t>
            </a:r>
            <a:r>
              <a:rPr lang="en-US" dirty="0">
                <a:highlight>
                  <a:srgbClr val="FFFF00"/>
                </a:highlight>
              </a:rPr>
              <a:t>Daily, 15-minutes, and  Stand-up</a:t>
            </a:r>
          </a:p>
          <a:p>
            <a:pPr>
              <a:lnSpc>
                <a:spcPct val="110000"/>
              </a:lnSpc>
            </a:pPr>
            <a:r>
              <a:rPr lang="en-US" b="1" dirty="0"/>
              <a:t>Not for problem solving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Whole world is invited</a:t>
            </a:r>
          </a:p>
          <a:p>
            <a:pPr lvl="1">
              <a:lnSpc>
                <a:spcPct val="110000"/>
              </a:lnSpc>
            </a:pPr>
            <a:r>
              <a:rPr lang="en-US" sz="2800" b="1" dirty="0"/>
              <a:t>Only team members can talk</a:t>
            </a:r>
          </a:p>
          <a:p>
            <a:pPr>
              <a:lnSpc>
                <a:spcPct val="110000"/>
              </a:lnSpc>
            </a:pPr>
            <a:r>
              <a:rPr lang="en-US" dirty="0"/>
              <a:t>Helps avoid other unnecessary meetings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2308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664D02-7315-46CF-B36D-299B6EEF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512" y="149842"/>
            <a:ext cx="10515600" cy="1123333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 Black" panose="020B0A04020102020204" pitchFamily="34" charset="0"/>
              </a:rPr>
              <a:t>Everyone answers 3 questions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61A671-1B1A-465E-8C34-BBC27C02E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991" y="4554008"/>
            <a:ext cx="9474431" cy="1078443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numCol="2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These are not status for the ScrumMaster</a:t>
            </a:r>
          </a:p>
          <a:p>
            <a:pPr>
              <a:lnSpc>
                <a:spcPct val="110000"/>
              </a:lnSpc>
            </a:pPr>
            <a:r>
              <a:rPr lang="en-US" dirty="0"/>
              <a:t>They are commitments in front of peers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4910EF-9017-45E7-B626-89CFF81638C0}"/>
              </a:ext>
            </a:extLst>
          </p:cNvPr>
          <p:cNvGrpSpPr>
            <a:grpSpLocks/>
          </p:cNvGrpSpPr>
          <p:nvPr/>
        </p:nvGrpSpPr>
        <p:grpSpPr bwMode="auto">
          <a:xfrm>
            <a:off x="1392147" y="1090612"/>
            <a:ext cx="8980311" cy="1228725"/>
            <a:chOff x="0" y="0"/>
            <a:chExt cx="4328" cy="774"/>
          </a:xfrm>
        </p:grpSpPr>
        <p:sp>
          <p:nvSpPr>
            <p:cNvPr id="5" name="AutoShape 4">
              <a:extLst>
                <a:ext uri="{FF2B5EF4-FFF2-40B4-BE49-F238E27FC236}">
                  <a16:creationId xmlns:a16="http://schemas.microsoft.com/office/drawing/2014/main" id="{A4502148-F7E4-4F61-BEE0-80C9E9470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12"/>
              <a:ext cx="4264" cy="462"/>
            </a:xfrm>
            <a:prstGeom prst="roundRect">
              <a:avLst>
                <a:gd name="adj" fmla="val 2963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 algn="l">
                <a:tabLst>
                  <a:tab pos="1066800" algn="l"/>
                </a:tabLst>
                <a:defRPr/>
              </a:pPr>
              <a:r>
                <a:rPr lang="en-US" sz="3600" dirty="0">
                  <a:solidFill>
                    <a:srgbClr val="FFFFFF"/>
                  </a:solidFill>
                  <a:latin typeface="Arial" charset="0"/>
                  <a:ea typeface="ヒラギノ角ゴ Pro W3" pitchFamily="80" charset="-128"/>
                  <a:cs typeface="Arial" charset="0"/>
                  <a:sym typeface="Arial" charset="0"/>
                </a:rPr>
                <a:t>What did you do yesterday?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D53853-E625-4918-9C5D-B06FC7BDA7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28" y="0"/>
              <a:ext cx="600" cy="600"/>
              <a:chOff x="0" y="0"/>
              <a:chExt cx="600" cy="6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308EC17-9666-4D26-B099-A2E7BE0150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600" cy="6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27000" dist="101600" dir="2700000" algn="ctr" rotWithShape="0">
                  <a:schemeClr val="bg2">
                    <a:alpha val="7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05A0F39-BA6B-4351-B2A0-3C94AA659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" y="40"/>
                <a:ext cx="336" cy="52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399" dir="13500000" algn="ctr" rotWithShape="0">
                  <a:schemeClr val="bg2">
                    <a:alpha val="74997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/>
              <a:lstStyle/>
              <a:p>
                <a:pPr>
                  <a:tabLst>
                    <a:tab pos="1066800" algn="l"/>
                  </a:tabLst>
                  <a:defRPr/>
                </a:pPr>
                <a:r>
                  <a:rPr lang="en-US" sz="5000">
                    <a:solidFill>
                      <a:srgbClr val="FFFFFF"/>
                    </a:solidFill>
                    <a:latin typeface="Arial Rounded MT Bold" pitchFamily="80" charset="0"/>
                    <a:ea typeface="Arial Rounded MT Bold" pitchFamily="80" charset="0"/>
                    <a:cs typeface="Arial Rounded MT Bold" pitchFamily="80" charset="0"/>
                    <a:sym typeface="Arial Rounded MT Bold" pitchFamily="80" charset="0"/>
                  </a:rPr>
                  <a:t>1</a:t>
                </a: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A3A9C49-65A9-4A8C-ADBC-53EDAC7DBDCB}"/>
              </a:ext>
            </a:extLst>
          </p:cNvPr>
          <p:cNvGrpSpPr>
            <a:grpSpLocks/>
          </p:cNvGrpSpPr>
          <p:nvPr/>
        </p:nvGrpSpPr>
        <p:grpSpPr bwMode="auto">
          <a:xfrm>
            <a:off x="1325748" y="2051579"/>
            <a:ext cx="8980311" cy="1228725"/>
            <a:chOff x="0" y="0"/>
            <a:chExt cx="4328" cy="774"/>
          </a:xfrm>
        </p:grpSpPr>
        <p:sp>
          <p:nvSpPr>
            <p:cNvPr id="10" name="AutoShape 9">
              <a:extLst>
                <a:ext uri="{FF2B5EF4-FFF2-40B4-BE49-F238E27FC236}">
                  <a16:creationId xmlns:a16="http://schemas.microsoft.com/office/drawing/2014/main" id="{8F49DEDB-B70F-4381-B329-B40168DA7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12"/>
              <a:ext cx="4264" cy="462"/>
            </a:xfrm>
            <a:prstGeom prst="roundRect">
              <a:avLst>
                <a:gd name="adj" fmla="val 2963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 algn="l">
                <a:tabLst>
                  <a:tab pos="1066800" algn="l"/>
                </a:tabLst>
                <a:defRPr/>
              </a:pPr>
              <a:r>
                <a:rPr lang="en-US" sz="3600" dirty="0">
                  <a:solidFill>
                    <a:srgbClr val="FFFFFF"/>
                  </a:solidFill>
                  <a:latin typeface="Arial" charset="0"/>
                  <a:ea typeface="ヒラギノ角ゴ Pro W3" pitchFamily="80" charset="-128"/>
                  <a:cs typeface="Arial" charset="0"/>
                  <a:sym typeface="Arial" charset="0"/>
                </a:rPr>
                <a:t>What will you do today?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DC9C007-61B8-4B94-8F07-D51FA1FA3D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28" y="0"/>
              <a:ext cx="600" cy="600"/>
              <a:chOff x="0" y="0"/>
              <a:chExt cx="600" cy="60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32C788D-F66E-46D7-BF87-ED6001799A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600" cy="6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27000" dist="101600" dir="2700000" algn="ctr" rotWithShape="0">
                  <a:schemeClr val="bg2">
                    <a:alpha val="7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3D089B-CC0B-4A39-A6FB-BCBFD813A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" y="40"/>
                <a:ext cx="336" cy="52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399" dir="13500000" algn="ctr" rotWithShape="0">
                  <a:schemeClr val="bg2">
                    <a:alpha val="74997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/>
              <a:lstStyle/>
              <a:p>
                <a:pPr>
                  <a:tabLst>
                    <a:tab pos="1066800" algn="l"/>
                  </a:tabLst>
                  <a:defRPr/>
                </a:pPr>
                <a:r>
                  <a:rPr lang="en-US" sz="5000">
                    <a:solidFill>
                      <a:srgbClr val="FFFFFF"/>
                    </a:solidFill>
                    <a:latin typeface="Arial Rounded MT Bold" pitchFamily="80" charset="0"/>
                    <a:ea typeface="Arial Rounded MT Bold" pitchFamily="80" charset="0"/>
                    <a:cs typeface="Arial Rounded MT Bold" pitchFamily="80" charset="0"/>
                    <a:sym typeface="Arial Rounded MT Bold" pitchFamily="80" charset="0"/>
                  </a:rPr>
                  <a:t>2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919C31-B677-47F5-A231-8302626E4914}"/>
              </a:ext>
            </a:extLst>
          </p:cNvPr>
          <p:cNvGrpSpPr>
            <a:grpSpLocks/>
          </p:cNvGrpSpPr>
          <p:nvPr/>
        </p:nvGrpSpPr>
        <p:grpSpPr bwMode="auto">
          <a:xfrm>
            <a:off x="1325748" y="3016955"/>
            <a:ext cx="8980311" cy="1181100"/>
            <a:chOff x="0" y="0"/>
            <a:chExt cx="4328" cy="744"/>
          </a:xfrm>
        </p:grpSpPr>
        <p:sp>
          <p:nvSpPr>
            <p:cNvPr id="15" name="AutoShape 14">
              <a:extLst>
                <a:ext uri="{FF2B5EF4-FFF2-40B4-BE49-F238E27FC236}">
                  <a16:creationId xmlns:a16="http://schemas.microsoft.com/office/drawing/2014/main" id="{C0694B4F-C982-4310-B8BE-EE0DE6DE3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12"/>
              <a:ext cx="4264" cy="432"/>
            </a:xfrm>
            <a:prstGeom prst="roundRect">
              <a:avLst>
                <a:gd name="adj" fmla="val 29630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 algn="l">
                <a:tabLst>
                  <a:tab pos="1066800" algn="l"/>
                </a:tabLst>
                <a:defRPr/>
              </a:pPr>
              <a:r>
                <a:rPr lang="en-US" sz="3600" dirty="0">
                  <a:solidFill>
                    <a:srgbClr val="FFFFFF"/>
                  </a:solidFill>
                  <a:latin typeface="Arial" charset="0"/>
                  <a:ea typeface="ヒラギノ角ゴ Pro W3" pitchFamily="80" charset="-128"/>
                  <a:cs typeface="Arial" charset="0"/>
                  <a:sym typeface="Arial" charset="0"/>
                </a:rPr>
                <a:t>Is anything in your way?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A4B7B9-5F20-4F0B-B83A-15546416B7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28" y="0"/>
              <a:ext cx="600" cy="600"/>
              <a:chOff x="0" y="0"/>
              <a:chExt cx="600" cy="60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725718E-36A1-45FD-A496-1247840B0C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600" cy="6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27000" dist="101600" dir="2700000" algn="ctr" rotWithShape="0">
                  <a:schemeClr val="bg2">
                    <a:alpha val="7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064699-C5DF-49FF-89E2-E96604733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" y="40"/>
                <a:ext cx="336" cy="52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399" dir="13500000" algn="ctr" rotWithShape="0">
                  <a:schemeClr val="bg2">
                    <a:alpha val="74997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/>
              <a:lstStyle/>
              <a:p>
                <a:pPr>
                  <a:tabLst>
                    <a:tab pos="1066800" algn="l"/>
                  </a:tabLst>
                  <a:defRPr/>
                </a:pPr>
                <a:r>
                  <a:rPr lang="en-US" sz="5000">
                    <a:solidFill>
                      <a:srgbClr val="FFFFFF"/>
                    </a:solidFill>
                    <a:latin typeface="Arial Rounded MT Bold" pitchFamily="80" charset="0"/>
                    <a:ea typeface="Arial Rounded MT Bold" pitchFamily="80" charset="0"/>
                    <a:cs typeface="Arial Rounded MT Bold" pitchFamily="80" charset="0"/>
                    <a:sym typeface="Arial Rounded MT Bold" pitchFamily="80" charset="0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015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ídia Online 3" title="Daily Stand-Up Meeting">
            <a:hlinkClick r:id="" action="ppaction://media"/>
            <a:extLst>
              <a:ext uri="{FF2B5EF4-FFF2-40B4-BE49-F238E27FC236}">
                <a16:creationId xmlns:a16="http://schemas.microsoft.com/office/drawing/2014/main" id="{8E8DF97E-21EA-4371-A3D2-A7AD0C64391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63682" y="0"/>
            <a:ext cx="11139055" cy="62935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3A61E5-0852-8A2E-39F9-0200CA3FD455}"/>
              </a:ext>
            </a:extLst>
          </p:cNvPr>
          <p:cNvSpPr/>
          <p:nvPr/>
        </p:nvSpPr>
        <p:spPr>
          <a:xfrm>
            <a:off x="0" y="6293566"/>
            <a:ext cx="12192000" cy="56443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https://www.youtube.com/watch?v=oHcmLKroPqw&amp;t=10s</a:t>
            </a:r>
          </a:p>
        </p:txBody>
      </p:sp>
    </p:spTree>
    <p:extLst>
      <p:ext uri="{BB962C8B-B14F-4D97-AF65-F5344CB8AC3E}">
        <p14:creationId xmlns:p14="http://schemas.microsoft.com/office/powerpoint/2010/main" val="307616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ow to Become a Scrum Master « Geekbot blog">
            <a:extLst>
              <a:ext uri="{FF2B5EF4-FFF2-40B4-BE49-F238E27FC236}">
                <a16:creationId xmlns:a16="http://schemas.microsoft.com/office/drawing/2014/main" id="{A55FEC75-B2F6-4FEC-B32A-258AF652CC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8E066E-F95C-40D0-93CA-15C056FE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The Other ceremonies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7092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91E4B5-98EF-4F93-964B-9F77AEA58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 Black" panose="020B0A04020102020204" pitchFamily="34" charset="0"/>
              </a:rPr>
              <a:t>Sprint Review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F6945C-44A1-4A37-9759-59A10C0EC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289" y="1298222"/>
            <a:ext cx="7160330" cy="418359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Team presents what it accomplished during the sprint</a:t>
            </a:r>
          </a:p>
          <a:p>
            <a:pPr>
              <a:lnSpc>
                <a:spcPct val="120000"/>
              </a:lnSpc>
            </a:pPr>
            <a:r>
              <a:rPr lang="en-US" dirty="0"/>
              <a:t>Typically takes the form of a demo of new features or underlying architecture</a:t>
            </a:r>
          </a:p>
          <a:p>
            <a:pPr>
              <a:lnSpc>
                <a:spcPct val="120000"/>
              </a:lnSpc>
            </a:pPr>
            <a:r>
              <a:rPr lang="en-US" dirty="0"/>
              <a:t>Informal: </a:t>
            </a:r>
            <a:r>
              <a:rPr lang="en-US" dirty="0">
                <a:highlight>
                  <a:srgbClr val="FFFF00"/>
                </a:highlight>
              </a:rPr>
              <a:t>2-hour prep time rule; and No slides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Whole team participates</a:t>
            </a:r>
          </a:p>
          <a:p>
            <a:pPr>
              <a:lnSpc>
                <a:spcPct val="120000"/>
              </a:lnSpc>
            </a:pPr>
            <a:r>
              <a:rPr lang="en-US" dirty="0"/>
              <a:t>Invite the world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C4CF5-BCC7-46C0-B571-BF2428DF8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995" y="2076450"/>
            <a:ext cx="2787650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03D300-475D-4368-9861-0CE98D836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619" y="531636"/>
            <a:ext cx="2787650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6426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Business Fundamentals: What is a Project Management Process? | Nave">
            <a:extLst>
              <a:ext uri="{FF2B5EF4-FFF2-40B4-BE49-F238E27FC236}">
                <a16:creationId xmlns:a16="http://schemas.microsoft.com/office/drawing/2014/main" id="{F7DB40D0-A88D-496D-BB9A-84CA1B121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51E2CB-717B-4DCC-951D-A298BD991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94" y="5904089"/>
            <a:ext cx="12198094" cy="852328"/>
          </a:xfrm>
          <a:solidFill>
            <a:schemeClr val="tx1">
              <a:lumMod val="95000"/>
              <a:lumOff val="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+mj-lt"/>
              </a:rPr>
              <a:t>What is a Project?</a:t>
            </a:r>
          </a:p>
        </p:txBody>
      </p:sp>
    </p:spTree>
    <p:extLst>
      <p:ext uri="{BB962C8B-B14F-4D97-AF65-F5344CB8AC3E}">
        <p14:creationId xmlns:p14="http://schemas.microsoft.com/office/powerpoint/2010/main" val="285599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91E4B5-98EF-4F93-964B-9F77AEA58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7" y="274813"/>
            <a:ext cx="10515600" cy="933097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 Black" panose="020B0A04020102020204" pitchFamily="34" charset="0"/>
              </a:rPr>
              <a:t>Sprint Retrospective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F6945C-44A1-4A37-9759-59A10C0EC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356" y="1298222"/>
            <a:ext cx="6570133" cy="4515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Periodically look at </a:t>
            </a:r>
            <a:r>
              <a:rPr lang="en-US" sz="3200" b="1" dirty="0"/>
              <a:t>what is and is not working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Typically: </a:t>
            </a:r>
            <a:r>
              <a:rPr lang="en-US" sz="3200" dirty="0">
                <a:highlight>
                  <a:srgbClr val="FFFF00"/>
                </a:highlight>
              </a:rPr>
              <a:t>15–30 minutes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Done after </a:t>
            </a:r>
            <a:r>
              <a:rPr lang="en-US" sz="3200" b="1" dirty="0"/>
              <a:t>every sprint</a:t>
            </a:r>
          </a:p>
          <a:p>
            <a:pPr>
              <a:lnSpc>
                <a:spcPct val="100000"/>
              </a:lnSpc>
            </a:pPr>
            <a:r>
              <a:rPr lang="en-US" sz="3200" b="1" dirty="0"/>
              <a:t>Whole team participates</a:t>
            </a:r>
            <a:r>
              <a:rPr lang="en-US" sz="3200" dirty="0"/>
              <a:t>: ScrumMaster, Product owner, Team, and Possibly customers and others</a:t>
            </a:r>
          </a:p>
        </p:txBody>
      </p:sp>
      <p:pic>
        <p:nvPicPr>
          <p:cNvPr id="35842" name="Picture 2" descr="Agile Circles Indonesia - A sprint retrospective is a great way for your  team to reflect on the previous sprint, the work that was done, the goals  achieved, and generate ideas for">
            <a:extLst>
              <a:ext uri="{FF2B5EF4-FFF2-40B4-BE49-F238E27FC236}">
                <a16:creationId xmlns:a16="http://schemas.microsoft.com/office/drawing/2014/main" id="{7C24877B-5DDC-4F4F-9E41-017F4EF2A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213" y="1721730"/>
            <a:ext cx="4280253" cy="33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528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91E4B5-98EF-4F93-964B-9F77AEA58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78" y="876057"/>
            <a:ext cx="10515600" cy="933097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 Black" panose="020B0A04020102020204" pitchFamily="34" charset="0"/>
              </a:rPr>
              <a:t>Sprint Retrospective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9319BFA-0A52-4755-8777-EC123DAFC861}"/>
              </a:ext>
            </a:extLst>
          </p:cNvPr>
          <p:cNvSpPr txBox="1">
            <a:spLocks noChangeArrowheads="1"/>
          </p:cNvSpPr>
          <p:nvPr/>
        </p:nvSpPr>
        <p:spPr>
          <a:xfrm>
            <a:off x="1246011" y="3069087"/>
            <a:ext cx="5132211" cy="1397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900" indent="0">
              <a:buNone/>
            </a:pPr>
            <a:r>
              <a:rPr lang="en-US" altLang="en-US" sz="3200" dirty="0"/>
              <a:t>Whole team gathers and discusses what they</a:t>
            </a:r>
            <a:r>
              <a:rPr lang="ja-JP" altLang="en-US" sz="3200" dirty="0"/>
              <a:t>’</a:t>
            </a:r>
            <a:r>
              <a:rPr lang="en-US" altLang="ja-JP" sz="3200" dirty="0"/>
              <a:t>d like to:</a:t>
            </a:r>
            <a:endParaRPr lang="en-US" alt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BB208C-5AFD-48C2-ABD3-DA084A79E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663" y="2350492"/>
            <a:ext cx="2651937" cy="87078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871F4ED-658A-45B0-90FA-D70AAAED7C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01662" y="3235389"/>
            <a:ext cx="2651937" cy="87078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A2C02ED-6B82-4CFB-8145-F1A18EC3B3F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01664" y="4120286"/>
            <a:ext cx="2651936" cy="8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12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 descr="What is a Scrum Retrospective? - Smartpedia - t2informatik">
            <a:extLst>
              <a:ext uri="{FF2B5EF4-FFF2-40B4-BE49-F238E27FC236}">
                <a16:creationId xmlns:a16="http://schemas.microsoft.com/office/drawing/2014/main" id="{8714E7CA-D601-4087-BF15-643700460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622" y="372819"/>
            <a:ext cx="7947378" cy="529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E91E4B5-98EF-4F93-964B-9F77AEA58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511" y="1617420"/>
            <a:ext cx="4851400" cy="2604625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 Black" panose="020B0A04020102020204" pitchFamily="34" charset="0"/>
              </a:rPr>
              <a:t>Sprint Retrospective</a:t>
            </a:r>
          </a:p>
        </p:txBody>
      </p:sp>
    </p:spTree>
    <p:extLst>
      <p:ext uri="{BB962C8B-B14F-4D97-AF65-F5344CB8AC3E}">
        <p14:creationId xmlns:p14="http://schemas.microsoft.com/office/powerpoint/2010/main" val="1009343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86FF3C-79C0-42B2-A59F-F900110C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711" y="1619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 Black" panose="020B0A04020102020204" pitchFamily="34" charset="0"/>
              </a:rPr>
              <a:t>Retrospective Tips</a:t>
            </a:r>
          </a:p>
        </p:txBody>
      </p:sp>
      <p:pic>
        <p:nvPicPr>
          <p:cNvPr id="38914" name="Picture 2" descr="You are currently viewing 6 Tips For a Better Scrum Retrospective">
            <a:extLst>
              <a:ext uri="{FF2B5EF4-FFF2-40B4-BE49-F238E27FC236}">
                <a16:creationId xmlns:a16="http://schemas.microsoft.com/office/drawing/2014/main" id="{25A34393-6905-4104-B63E-7D14F5376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9"/>
          <a:stretch/>
        </p:blipFill>
        <p:spPr bwMode="auto">
          <a:xfrm>
            <a:off x="1478844" y="1487488"/>
            <a:ext cx="9460089" cy="42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550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ídia Online 8" title="Sprint Planning &amp; Tracking   HD">
            <a:hlinkClick r:id="" action="ppaction://media"/>
            <a:extLst>
              <a:ext uri="{FF2B5EF4-FFF2-40B4-BE49-F238E27FC236}">
                <a16:creationId xmlns:a16="http://schemas.microsoft.com/office/drawing/2014/main" id="{4B7C7B23-3ACD-4801-B095-82C4080E05E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83622" y="0"/>
            <a:ext cx="11024755" cy="622898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EE8BD6-CD66-7E7B-F158-D407D60E1C30}"/>
              </a:ext>
            </a:extLst>
          </p:cNvPr>
          <p:cNvSpPr/>
          <p:nvPr/>
        </p:nvSpPr>
        <p:spPr>
          <a:xfrm>
            <a:off x="0" y="6293566"/>
            <a:ext cx="12192000" cy="56443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https://www.youtube.com/watch?v=GivcWpDRlD4</a:t>
            </a:r>
          </a:p>
        </p:txBody>
      </p:sp>
    </p:spTree>
    <p:extLst>
      <p:ext uri="{BB962C8B-B14F-4D97-AF65-F5344CB8AC3E}">
        <p14:creationId xmlns:p14="http://schemas.microsoft.com/office/powerpoint/2010/main" val="263010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D3F1-2757-0048-9847-F11FECB62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7"/>
          <a:stretch/>
        </p:blipFill>
        <p:spPr>
          <a:xfrm>
            <a:off x="0" y="3553566"/>
            <a:ext cx="12192000" cy="3304434"/>
          </a:xfrm>
          <a:prstGeom prst="rect">
            <a:avLst/>
          </a:prstGeom>
        </p:spPr>
      </p:pic>
      <p:sp>
        <p:nvSpPr>
          <p:cNvPr id="23" name="Oval 15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DA17-7C99-BB4B-AA35-34F998AC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10" y="4441390"/>
            <a:ext cx="6945845" cy="196817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4000" b="1" dirty="0">
                <a:solidFill>
                  <a:srgbClr val="00206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Unit 6.1 – Project Management Process</a:t>
            </a:r>
            <a:endParaRPr lang="en-US" sz="4000" b="1" u="sng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E3C7B2-C2D6-419E-A6AD-D75A1533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653" y="4976921"/>
            <a:ext cx="4514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953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9A8ACB-0581-444F-9FA7-A5C192E7A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56" y="225778"/>
            <a:ext cx="10515600" cy="982133"/>
          </a:xfrm>
        </p:spPr>
        <p:txBody>
          <a:bodyPr>
            <a:normAutofit/>
          </a:bodyPr>
          <a:lstStyle/>
          <a:p>
            <a:r>
              <a:rPr lang="en-US" sz="5400" dirty="0"/>
              <a:t>What is a Project?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FE089A-24A4-4199-BEF6-625CE390C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44" y="1123024"/>
            <a:ext cx="7634113" cy="4611952"/>
          </a:xfrm>
        </p:spPr>
        <p:txBody>
          <a:bodyPr>
            <a:no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altLang="zh-TW" dirty="0">
                <a:ea typeface="新細明體" panose="020B0604030504040204" pitchFamily="18" charset="-120"/>
              </a:rPr>
              <a:t>A project is “a temporary endeavor undertaken to accomplish a unique product or service” (PMBOK</a:t>
            </a:r>
            <a:r>
              <a:rPr lang="en-US" altLang="zh-TW" dirty="0">
                <a:ea typeface="新細明體" panose="020B0604030504040204" pitchFamily="18" charset="-120"/>
                <a:cs typeface="Times New Roman" panose="02020603050405020304" pitchFamily="18" charset="0"/>
              </a:rPr>
              <a:t>® Guide 2000, p. 4)</a:t>
            </a:r>
            <a:endParaRPr lang="en-US" altLang="zh-TW" dirty="0">
              <a:ea typeface="新細明體" panose="020B0604030504040204" pitchFamily="18" charset="-120"/>
            </a:endParaRPr>
          </a:p>
          <a:p>
            <a:pPr lvl="1" algn="just">
              <a:lnSpc>
                <a:spcPct val="110000"/>
              </a:lnSpc>
            </a:pPr>
            <a:r>
              <a:rPr lang="en-US" altLang="zh-TW" sz="2800" dirty="0">
                <a:ea typeface="新細明體" panose="020B0604030504040204" pitchFamily="18" charset="-120"/>
              </a:rPr>
              <a:t>unique purpose</a:t>
            </a:r>
          </a:p>
          <a:p>
            <a:pPr lvl="1" algn="just">
              <a:lnSpc>
                <a:spcPct val="110000"/>
              </a:lnSpc>
            </a:pPr>
            <a:r>
              <a:rPr lang="en-US" altLang="zh-TW" sz="2800" dirty="0">
                <a:ea typeface="新細明體" panose="020B0604030504040204" pitchFamily="18" charset="-120"/>
              </a:rPr>
              <a:t>temporary</a:t>
            </a:r>
          </a:p>
          <a:p>
            <a:pPr lvl="1" algn="just">
              <a:lnSpc>
                <a:spcPct val="110000"/>
              </a:lnSpc>
            </a:pPr>
            <a:r>
              <a:rPr lang="en-US" altLang="zh-TW" sz="2800" dirty="0">
                <a:ea typeface="新細明體" panose="020B0604030504040204" pitchFamily="18" charset="-120"/>
              </a:rPr>
              <a:t>require resources, often from various areas</a:t>
            </a:r>
          </a:p>
          <a:p>
            <a:pPr lvl="1" algn="just">
              <a:lnSpc>
                <a:spcPct val="110000"/>
              </a:lnSpc>
            </a:pPr>
            <a:r>
              <a:rPr lang="en-US" altLang="zh-TW" sz="2800" dirty="0">
                <a:ea typeface="新細明體" panose="020B0604030504040204" pitchFamily="18" charset="-120"/>
              </a:rPr>
              <a:t>should have a primary sponsor and/or customer</a:t>
            </a:r>
          </a:p>
          <a:p>
            <a:pPr lvl="1" algn="just">
              <a:lnSpc>
                <a:spcPct val="110000"/>
              </a:lnSpc>
            </a:pPr>
            <a:r>
              <a:rPr lang="en-US" altLang="zh-TW" sz="2800" dirty="0">
                <a:ea typeface="新細明體" panose="020B0604030504040204" pitchFamily="18" charset="-120"/>
              </a:rPr>
              <a:t>involve uncertainty</a:t>
            </a:r>
          </a:p>
          <a:p>
            <a:pPr algn="just">
              <a:lnSpc>
                <a:spcPct val="110000"/>
              </a:lnSpc>
            </a:pPr>
            <a:endParaRPr lang="en-US" sz="2400" dirty="0"/>
          </a:p>
        </p:txBody>
      </p:sp>
      <p:pic>
        <p:nvPicPr>
          <p:cNvPr id="4100" name="Picture 4" descr="CINEMA &amp;amp; ASSOCIADOS: CRÍTICA: The Boss Baby, de Tom McGrath">
            <a:extLst>
              <a:ext uri="{FF2B5EF4-FFF2-40B4-BE49-F238E27FC236}">
                <a16:creationId xmlns:a16="http://schemas.microsoft.com/office/drawing/2014/main" id="{C3B9EB04-A8A2-484E-8857-C6820D838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66"/>
          <a:stretch/>
        </p:blipFill>
        <p:spPr bwMode="auto">
          <a:xfrm>
            <a:off x="8449735" y="1049866"/>
            <a:ext cx="3719688" cy="401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243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9A8ACB-0581-444F-9FA7-A5C192E7A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821" y="0"/>
            <a:ext cx="7504289" cy="1325563"/>
          </a:xfrm>
        </p:spPr>
        <p:txBody>
          <a:bodyPr>
            <a:normAutofit/>
          </a:bodyPr>
          <a:lstStyle/>
          <a:p>
            <a:r>
              <a:rPr lang="en-US" sz="5400" dirty="0"/>
              <a:t>Project Constraint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FE089A-24A4-4199-BEF6-625CE390C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821" y="1224844"/>
            <a:ext cx="8170333" cy="43688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sz="3600" b="1" dirty="0">
                <a:ea typeface="新細明體" panose="020B0604030504040204" pitchFamily="18" charset="-120"/>
              </a:rPr>
              <a:t>Scope goals</a:t>
            </a:r>
            <a:r>
              <a:rPr lang="en-US" altLang="zh-TW" sz="3600" dirty="0">
                <a:ea typeface="新細明體" panose="020B0604030504040204" pitchFamily="18" charset="-120"/>
              </a:rPr>
              <a:t>:  What is the project trying to accomplish?</a:t>
            </a:r>
          </a:p>
          <a:p>
            <a:pPr>
              <a:lnSpc>
                <a:spcPct val="120000"/>
              </a:lnSpc>
            </a:pPr>
            <a:r>
              <a:rPr lang="en-US" altLang="zh-TW" sz="3600" b="1" dirty="0">
                <a:solidFill>
                  <a:schemeClr val="accent6">
                    <a:lumMod val="50000"/>
                  </a:schemeClr>
                </a:solidFill>
                <a:ea typeface="新細明體" panose="020B0604030504040204" pitchFamily="18" charset="-120"/>
              </a:rPr>
              <a:t>Time goals</a:t>
            </a:r>
            <a:r>
              <a:rPr lang="en-US" altLang="zh-TW" sz="3600" dirty="0">
                <a:solidFill>
                  <a:schemeClr val="accent6">
                    <a:lumMod val="50000"/>
                  </a:schemeClr>
                </a:solidFill>
                <a:ea typeface="新細明體" panose="020B0604030504040204" pitchFamily="18" charset="-120"/>
              </a:rPr>
              <a:t>:  How long should it take to complete?</a:t>
            </a:r>
          </a:p>
          <a:p>
            <a:pPr>
              <a:lnSpc>
                <a:spcPct val="120000"/>
              </a:lnSpc>
            </a:pPr>
            <a:r>
              <a:rPr lang="en-US" altLang="zh-TW" sz="3600" b="1" dirty="0">
                <a:solidFill>
                  <a:schemeClr val="accent4">
                    <a:lumMod val="50000"/>
                  </a:schemeClr>
                </a:solidFill>
                <a:ea typeface="新細明體" panose="020B0604030504040204" pitchFamily="18" charset="-120"/>
              </a:rPr>
              <a:t>Cost goals</a:t>
            </a:r>
            <a:r>
              <a:rPr lang="en-US" altLang="zh-TW" sz="3600" dirty="0">
                <a:solidFill>
                  <a:schemeClr val="accent4">
                    <a:lumMod val="50000"/>
                  </a:schemeClr>
                </a:solidFill>
                <a:ea typeface="新細明體" panose="020B0604030504040204" pitchFamily="18" charset="-120"/>
              </a:rPr>
              <a:t>:  What should it cost?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3600" dirty="0">
                <a:ea typeface="新細明體" panose="020B0604030504040204" pitchFamily="18" charset="-120"/>
              </a:rPr>
              <a:t>It is the project manager’s duty to </a:t>
            </a:r>
            <a:r>
              <a:rPr lang="en-US" altLang="zh-TW" sz="3600" b="1" dirty="0">
                <a:ea typeface="新細明體" panose="020B0604030504040204" pitchFamily="18" charset="-120"/>
              </a:rPr>
              <a:t>balance these three often competing goals</a:t>
            </a:r>
            <a:r>
              <a:rPr lang="en-US" altLang="zh-TW" sz="3600" dirty="0">
                <a:ea typeface="新細明體" panose="020B0604030504040204" pitchFamily="18" charset="-120"/>
              </a:rPr>
              <a:t>.</a:t>
            </a:r>
            <a:endParaRPr lang="en-US" altLang="zh-TW" sz="3600" b="1" dirty="0">
              <a:ea typeface="新細明體" panose="020B0604030504040204" pitchFamily="18" charset="-120"/>
            </a:endParaRPr>
          </a:p>
        </p:txBody>
      </p:sp>
      <p:pic>
        <p:nvPicPr>
          <p:cNvPr id="6146" name="Picture 2" descr="Constraint icon. Simple element from regulation collection. Filled  Constraint icon for templates, infographics and more Stock Vector Image &amp;amp;  Art - Alamy">
            <a:extLst>
              <a:ext uri="{FF2B5EF4-FFF2-40B4-BE49-F238E27FC236}">
                <a16:creationId xmlns:a16="http://schemas.microsoft.com/office/drawing/2014/main" id="{E244C0E5-7D97-48A8-A2E1-4319452A12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" b="15062"/>
          <a:stretch/>
        </p:blipFill>
        <p:spPr bwMode="auto">
          <a:xfrm>
            <a:off x="280047" y="281341"/>
            <a:ext cx="2889573" cy="552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930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alancing the triple constraints triangle | pmwares">
            <a:extLst>
              <a:ext uri="{FF2B5EF4-FFF2-40B4-BE49-F238E27FC236}">
                <a16:creationId xmlns:a16="http://schemas.microsoft.com/office/drawing/2014/main" id="{F1034467-AA53-4F71-9BD8-1F022F938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71" y="349955"/>
            <a:ext cx="5595585" cy="485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79A8ACB-0581-444F-9FA7-A5C192E7A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7711" y="104759"/>
            <a:ext cx="7504289" cy="1325563"/>
          </a:xfrm>
        </p:spPr>
        <p:txBody>
          <a:bodyPr>
            <a:normAutofit/>
          </a:bodyPr>
          <a:lstStyle/>
          <a:p>
            <a:r>
              <a:rPr lang="en-US" sz="5400" dirty="0"/>
              <a:t>Project Constraint</a:t>
            </a:r>
          </a:p>
        </p:txBody>
      </p:sp>
      <p:pic>
        <p:nvPicPr>
          <p:cNvPr id="7172" name="Picture 4" descr="Death March | Amazon.com.br">
            <a:extLst>
              <a:ext uri="{FF2B5EF4-FFF2-40B4-BE49-F238E27FC236}">
                <a16:creationId xmlns:a16="http://schemas.microsoft.com/office/drawing/2014/main" id="{48F56B2A-0CCD-43AF-BA35-002C78DEF4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r="16815"/>
          <a:stretch/>
        </p:blipFill>
        <p:spPr bwMode="auto">
          <a:xfrm>
            <a:off x="7258755" y="1430322"/>
            <a:ext cx="2682256" cy="401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123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9A8ACB-0581-444F-9FA7-A5C192E7A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79" y="217311"/>
            <a:ext cx="11379200" cy="1780822"/>
          </a:xfrm>
        </p:spPr>
        <p:txBody>
          <a:bodyPr>
            <a:normAutofit/>
          </a:bodyPr>
          <a:lstStyle/>
          <a:p>
            <a:r>
              <a:rPr lang="en-US" altLang="zh-TW" sz="5400" dirty="0">
                <a:ea typeface="新細明體" panose="020B0604030504040204" pitchFamily="18" charset="-120"/>
              </a:rPr>
              <a:t>What is Project Management?</a:t>
            </a:r>
            <a:endParaRPr lang="en-US" sz="5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FE089A-24A4-4199-BEF6-625CE390C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490" y="1646850"/>
            <a:ext cx="10439398" cy="3564300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zh-TW" sz="4400" b="1" dirty="0">
                <a:ea typeface="新細明體" panose="020B0604030504040204" pitchFamily="18" charset="-120"/>
              </a:rPr>
              <a:t>Project management</a:t>
            </a:r>
            <a:r>
              <a:rPr lang="en-US" altLang="zh-TW" sz="4400" dirty="0">
                <a:ea typeface="新細明體" panose="020B0604030504040204" pitchFamily="18" charset="-120"/>
              </a:rPr>
              <a:t> is “the application of knowledge, skills, tools, and techniques to project activities in order to meet project requirements” 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n-US" altLang="zh-TW" sz="4400" dirty="0">
                <a:ea typeface="新細明體" panose="020B0604030504040204" pitchFamily="18" charset="-120"/>
              </a:rPr>
              <a:t>(PMBOK</a:t>
            </a:r>
            <a:r>
              <a:rPr lang="en-US" altLang="zh-TW" sz="4400" dirty="0">
                <a:ea typeface="新細明體" panose="020B0604030504040204" pitchFamily="18" charset="-120"/>
                <a:cs typeface="Times New Roman" panose="02020603050405020304" pitchFamily="18" charset="0"/>
              </a:rPr>
              <a:t>®</a:t>
            </a:r>
            <a:r>
              <a:rPr lang="en-US" altLang="zh-TW" sz="4400" dirty="0">
                <a:ea typeface="新細明體" panose="020B0604030504040204" pitchFamily="18" charset="-120"/>
              </a:rPr>
              <a:t> Guide, 2017,6</a:t>
            </a:r>
            <a:r>
              <a:rPr lang="en-US" altLang="zh-TW" sz="4400" baseline="30000" dirty="0">
                <a:ea typeface="新細明體" panose="020B0604030504040204" pitchFamily="18" charset="-120"/>
              </a:rPr>
              <a:t>th</a:t>
            </a:r>
            <a:r>
              <a:rPr lang="en-US" altLang="zh-TW" sz="4400" dirty="0">
                <a:ea typeface="新細明體" panose="020B0604030504040204" pitchFamily="18" charset="-120"/>
              </a:rPr>
              <a:t>. Ed.)</a:t>
            </a:r>
            <a:endParaRPr lang="en-US" altLang="zh-TW" sz="4000" dirty="0">
              <a:latin typeface="Font14713" charset="0"/>
              <a:ea typeface="新細明體" panose="020B0604030504040204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E0521C4-A78C-4F02-B4CE-A0C5854488E3}"/>
              </a:ext>
            </a:extLst>
          </p:cNvPr>
          <p:cNvSpPr txBox="1"/>
          <p:nvPr/>
        </p:nvSpPr>
        <p:spPr>
          <a:xfrm>
            <a:off x="4343400" y="5153800"/>
            <a:ext cx="68184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w York" charset="0"/>
                <a:ea typeface="新細明體" panose="020B0604030504040204" pitchFamily="18" charset="-120"/>
                <a:cs typeface="Times New Roman" panose="02020603050405020304" pitchFamily="18" charset="0"/>
                <a:hlinkClick r:id="rId2"/>
              </a:rPr>
              <a:t>www.pmi.org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w York" charset="0"/>
                <a:ea typeface="新細明體" panose="020B0604030504040204" pitchFamily="18" charset="-120"/>
                <a:cs typeface="Times New Roman" panose="02020603050405020304" pitchFamily="18" charset="0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5228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4684</TotalTime>
  <Words>1320</Words>
  <Application>Microsoft Office PowerPoint</Application>
  <PresentationFormat>Widescreen</PresentationFormat>
  <Paragraphs>185</Paragraphs>
  <Slides>55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70" baseType="lpstr">
      <vt:lpstr>Abadi</vt:lpstr>
      <vt:lpstr>Arial</vt:lpstr>
      <vt:lpstr>Arial Black</vt:lpstr>
      <vt:lpstr>Arial Rounded MT Bold</vt:lpstr>
      <vt:lpstr>Calibri</vt:lpstr>
      <vt:lpstr>Calibri Light</vt:lpstr>
      <vt:lpstr>Font14713</vt:lpstr>
      <vt:lpstr>Gill Sans</vt:lpstr>
      <vt:lpstr>New York</vt:lpstr>
      <vt:lpstr>Times-Italic</vt:lpstr>
      <vt:lpstr>Times-Roman</vt:lpstr>
      <vt:lpstr>Wingdings</vt:lpstr>
      <vt:lpstr>Office Theme</vt:lpstr>
      <vt:lpstr>1_Office Theme</vt:lpstr>
      <vt:lpstr>2_Office Theme</vt:lpstr>
      <vt:lpstr>Unit 6.1 – Project Management Process</vt:lpstr>
      <vt:lpstr>Unit Goal</vt:lpstr>
      <vt:lpstr>Why do I need Project Management?</vt:lpstr>
      <vt:lpstr>Motivation for Studying Information Technology (IT) Project Management</vt:lpstr>
      <vt:lpstr>What is a Project?</vt:lpstr>
      <vt:lpstr>What is a Project?</vt:lpstr>
      <vt:lpstr>Project Constraint</vt:lpstr>
      <vt:lpstr>Project Constraint</vt:lpstr>
      <vt:lpstr>What is Project Management?</vt:lpstr>
      <vt:lpstr>Project Management Process</vt:lpstr>
      <vt:lpstr>Software Development Process</vt:lpstr>
      <vt:lpstr>Waterfall Model</vt:lpstr>
      <vt:lpstr>Cost of Change by Barry Boehm</vt:lpstr>
      <vt:lpstr>Incremental Model</vt:lpstr>
      <vt:lpstr>Boehm’s Spiral Model</vt:lpstr>
      <vt:lpstr>PowerPoint Presentation</vt:lpstr>
      <vt:lpstr>PowerPoint Presentation</vt:lpstr>
      <vt:lpstr>PowerPoint Presentation</vt:lpstr>
      <vt:lpstr>PowerPoint Presentation</vt:lpstr>
      <vt:lpstr>SCRUM Foundations</vt:lpstr>
      <vt:lpstr>Scrum Characteristics</vt:lpstr>
      <vt:lpstr>Scrum Characteristics</vt:lpstr>
      <vt:lpstr>SCRUM</vt:lpstr>
      <vt:lpstr>SCRUM</vt:lpstr>
      <vt:lpstr>SCRUM</vt:lpstr>
      <vt:lpstr>SCRUM</vt:lpstr>
      <vt:lpstr>SCRUM</vt:lpstr>
      <vt:lpstr>SCRUM SPRINT</vt:lpstr>
      <vt:lpstr>PowerPoint Presentation</vt:lpstr>
      <vt:lpstr>SCRUM Roles</vt:lpstr>
      <vt:lpstr>Product Owner (PO)</vt:lpstr>
      <vt:lpstr>Scrum Master</vt:lpstr>
      <vt:lpstr>Scrum Team</vt:lpstr>
      <vt:lpstr>Scrum Team</vt:lpstr>
      <vt:lpstr>Project Initialization</vt:lpstr>
      <vt:lpstr>Product Backlog</vt:lpstr>
      <vt:lpstr>Sprint Backlog</vt:lpstr>
      <vt:lpstr>Sprint Goal</vt:lpstr>
      <vt:lpstr>PowerPoint Presentation</vt:lpstr>
      <vt:lpstr>Sprint Planning</vt:lpstr>
      <vt:lpstr>Sprint Planning</vt:lpstr>
      <vt:lpstr>Story Points</vt:lpstr>
      <vt:lpstr>Story Points</vt:lpstr>
      <vt:lpstr>Daily Scrum</vt:lpstr>
      <vt:lpstr>Daily SCRUM Meeting</vt:lpstr>
      <vt:lpstr>Everyone answers 3 questions</vt:lpstr>
      <vt:lpstr>PowerPoint Presentation</vt:lpstr>
      <vt:lpstr>The Other ceremonies</vt:lpstr>
      <vt:lpstr>Sprint Review</vt:lpstr>
      <vt:lpstr>Sprint Retrospective</vt:lpstr>
      <vt:lpstr>Sprint Retrospective</vt:lpstr>
      <vt:lpstr>Sprint Retrospective</vt:lpstr>
      <vt:lpstr>Retrospective Tips</vt:lpstr>
      <vt:lpstr>PowerPoint Presentation</vt:lpstr>
      <vt:lpstr>Unit 6.1 – Project Management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Intelligence (TC2023)</dc:title>
  <dc:creator>ALEXANDRE</dc:creator>
  <cp:lastModifiedBy>ALEXANDRE B BARRETO</cp:lastModifiedBy>
  <cp:revision>19</cp:revision>
  <dcterms:created xsi:type="dcterms:W3CDTF">2021-01-13T19:01:52Z</dcterms:created>
  <dcterms:modified xsi:type="dcterms:W3CDTF">2022-11-07T13:12:46Z</dcterms:modified>
</cp:coreProperties>
</file>